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4.jpg" ContentType="image/gif"/>
  <Override PartName="/ppt/media/image16.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94" r:id="rId3"/>
    <p:sldId id="459" r:id="rId4"/>
    <p:sldId id="460" r:id="rId5"/>
    <p:sldId id="461" r:id="rId6"/>
    <p:sldId id="280" r:id="rId7"/>
    <p:sldId id="463" r:id="rId8"/>
    <p:sldId id="339" r:id="rId9"/>
    <p:sldId id="462" r:id="rId10"/>
    <p:sldId id="340" r:id="rId11"/>
    <p:sldId id="464" r:id="rId12"/>
    <p:sldId id="325" r:id="rId13"/>
    <p:sldId id="283" r:id="rId14"/>
    <p:sldId id="465" r:id="rId15"/>
    <p:sldId id="278" r:id="rId16"/>
    <p:sldId id="334" r:id="rId17"/>
    <p:sldId id="316" r:id="rId18"/>
    <p:sldId id="440" r:id="rId19"/>
    <p:sldId id="466" r:id="rId20"/>
    <p:sldId id="467" r:id="rId21"/>
    <p:sldId id="342" r:id="rId22"/>
    <p:sldId id="258" r:id="rId23"/>
    <p:sldId id="437" r:id="rId24"/>
    <p:sldId id="264" r:id="rId25"/>
    <p:sldId id="268" r:id="rId26"/>
    <p:sldId id="327" r:id="rId27"/>
    <p:sldId id="439" r:id="rId28"/>
    <p:sldId id="330" r:id="rId29"/>
    <p:sldId id="266" r:id="rId30"/>
    <p:sldId id="277" r:id="rId31"/>
    <p:sldId id="451" r:id="rId32"/>
    <p:sldId id="262" r:id="rId33"/>
    <p:sldId id="441" r:id="rId34"/>
    <p:sldId id="337" r:id="rId35"/>
    <p:sldId id="263" r:id="rId36"/>
    <p:sldId id="457" r:id="rId37"/>
    <p:sldId id="438" r:id="rId38"/>
    <p:sldId id="452" r:id="rId39"/>
    <p:sldId id="453" r:id="rId40"/>
    <p:sldId id="454" r:id="rId41"/>
    <p:sldId id="267" r:id="rId42"/>
    <p:sldId id="270" r:id="rId43"/>
    <p:sldId id="272" r:id="rId44"/>
    <p:sldId id="455" r:id="rId45"/>
    <p:sldId id="290" r:id="rId46"/>
    <p:sldId id="456" r:id="rId47"/>
    <p:sldId id="4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031"/>
    <p:restoredTop sz="95909"/>
  </p:normalViewPr>
  <p:slideViewPr>
    <p:cSldViewPr snapToGrid="0" snapToObjects="1">
      <p:cViewPr varScale="1">
        <p:scale>
          <a:sx n="107" d="100"/>
          <a:sy n="107" d="100"/>
        </p:scale>
        <p:origin x="168"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9F9C0-E6D7-4147-9164-A03085886378}"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221BC-45C0-9346-876F-04D949D3A88A}" type="slidenum">
              <a:rPr lang="en-US" smtClean="0"/>
              <a:t>‹#›</a:t>
            </a:fld>
            <a:endParaRPr lang="en-US"/>
          </a:p>
        </p:txBody>
      </p:sp>
    </p:spTree>
    <p:extLst>
      <p:ext uri="{BB962C8B-B14F-4D97-AF65-F5344CB8AC3E}">
        <p14:creationId xmlns:p14="http://schemas.microsoft.com/office/powerpoint/2010/main" val="1299189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90B9DB-95DF-3D4D-9AF4-A9C91315779D}" type="slidenum">
              <a:rPr lang="en-US"/>
              <a:pPr/>
              <a:t>5</a:t>
            </a:fld>
            <a:endParaRPr lang="en-US"/>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4057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B665F91-1C64-BB47-9C8E-DB766A418E64}" type="slidenum">
              <a:rPr lang="en-US" sz="1200"/>
              <a:pPr/>
              <a:t>8</a:t>
            </a:fld>
            <a:endParaRPr lang="en-US" sz="1200"/>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42150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94F082E-8004-224A-A958-EFE1A703CD29}" type="slidenum">
              <a:rPr lang="en-US" sz="1200"/>
              <a:pPr/>
              <a:t>10</a:t>
            </a:fld>
            <a:endParaRPr lang="en-US" sz="1200"/>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426183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A30D374-BE7F-214B-8BD1-68A5F2A20E85}" type="slidenum">
              <a:rPr lang="en-US" sz="1200"/>
              <a:pPr/>
              <a:t>25</a:t>
            </a:fld>
            <a:endParaRPr lang="en-US" sz="1200"/>
          </a:p>
        </p:txBody>
      </p:sp>
      <p:sp>
        <p:nvSpPr>
          <p:cNvPr id="63491" name="Rectangle 2"/>
          <p:cNvSpPr>
            <a:spLocks noGrp="1" noRot="1" noChangeAspect="1" noChangeArrowheads="1"/>
          </p:cNvSpPr>
          <p:nvPr>
            <p:ph type="sldImg"/>
          </p:nvPr>
        </p:nvSpPr>
        <p:spPr>
          <a:solidFill>
            <a:srgbClr val="FFFFFF"/>
          </a:solidFill>
          <a:ln/>
        </p:spPr>
      </p:sp>
      <p:sp>
        <p:nvSpPr>
          <p:cNvPr id="63492"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94904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4741654-8588-C643-9BE0-DC110FBAA7A1}" type="slidenum">
              <a:rPr lang="en-US" sz="1200"/>
              <a:pPr/>
              <a:t>44</a:t>
            </a:fld>
            <a:endParaRPr lang="en-US" sz="1200"/>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523509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3834-F7FF-2E4C-A883-120FCDDBBB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86C54E-4EE3-2241-9FC5-28CF4BBA9D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02093A-6AC7-AE4F-8A51-4F2687EDC800}"/>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5" name="Footer Placeholder 4">
            <a:extLst>
              <a:ext uri="{FF2B5EF4-FFF2-40B4-BE49-F238E27FC236}">
                <a16:creationId xmlns:a16="http://schemas.microsoft.com/office/drawing/2014/main" id="{B48246B4-F130-6D44-8C33-5B2E85AD2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9807B-68F0-8040-9D00-477FC59BCF0B}"/>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241140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DE9A-F035-4748-9061-7B7440D0D0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514E6B-138F-C445-B20F-1F07AE75F6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227A9-975B-C940-8B87-4EA3901A2BA0}"/>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5" name="Footer Placeholder 4">
            <a:extLst>
              <a:ext uri="{FF2B5EF4-FFF2-40B4-BE49-F238E27FC236}">
                <a16:creationId xmlns:a16="http://schemas.microsoft.com/office/drawing/2014/main" id="{5A1E6835-7D10-C443-8607-D257C7078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492D7-C83A-C24D-8BB9-EDD70163E9B3}"/>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2083785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B634BC-FFF6-924A-982F-CF0606B2ED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05653-FD61-5C48-B177-BBE257F76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8617-8F4A-814C-8E4F-E14AFA3E5435}"/>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5" name="Footer Placeholder 4">
            <a:extLst>
              <a:ext uri="{FF2B5EF4-FFF2-40B4-BE49-F238E27FC236}">
                <a16:creationId xmlns:a16="http://schemas.microsoft.com/office/drawing/2014/main" id="{A14B0428-C225-B246-8986-037C08E12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A5F5-DA52-BA45-80C0-6C8B59631C66}"/>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2732888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09600" y="6245225"/>
            <a:ext cx="2844800" cy="476250"/>
          </a:xfrm>
        </p:spPr>
        <p:txBody>
          <a:bodyPr/>
          <a:lstStyle>
            <a:lvl1pPr>
              <a:defRPr/>
            </a:lvl1pPr>
          </a:lstStyle>
          <a:p>
            <a:endParaRPr lang="en-US"/>
          </a:p>
        </p:txBody>
      </p:sp>
      <p:sp>
        <p:nvSpPr>
          <p:cNvPr id="4" name="Footer Placeholder 3"/>
          <p:cNvSpPr>
            <a:spLocks noGrp="1"/>
          </p:cNvSpPr>
          <p:nvPr>
            <p:ph type="ftr" sz="quarter" idx="11"/>
          </p:nvPr>
        </p:nvSpPr>
        <p:spPr>
          <a:xfrm>
            <a:off x="4165600" y="6245225"/>
            <a:ext cx="38608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8737600" y="6245225"/>
            <a:ext cx="2844800" cy="476250"/>
          </a:xfrm>
        </p:spPr>
        <p:txBody>
          <a:bodyPr/>
          <a:lstStyle>
            <a:lvl1pPr>
              <a:defRPr smtClean="0"/>
            </a:lvl1pPr>
          </a:lstStyle>
          <a:p>
            <a:fld id="{F2710750-C198-1B44-A3C9-B484279B02D8}" type="slidenum">
              <a:rPr lang="en-US"/>
              <a:pPr/>
              <a:t>‹#›</a:t>
            </a:fld>
            <a:endParaRPr lang="en-US"/>
          </a:p>
        </p:txBody>
      </p:sp>
    </p:spTree>
    <p:extLst>
      <p:ext uri="{BB962C8B-B14F-4D97-AF65-F5344CB8AC3E}">
        <p14:creationId xmlns:p14="http://schemas.microsoft.com/office/powerpoint/2010/main" val="93510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22C1-28DA-1D41-AD4D-853BAB584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2741F-D339-1249-A20E-CC80858608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DE4BE2-9873-0341-B1F6-4B3CF0E2900D}"/>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5" name="Footer Placeholder 4">
            <a:extLst>
              <a:ext uri="{FF2B5EF4-FFF2-40B4-BE49-F238E27FC236}">
                <a16:creationId xmlns:a16="http://schemas.microsoft.com/office/drawing/2014/main" id="{176CEE15-644E-9A41-BB03-699CC648A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C4ECC-5E28-F049-B29D-590105ADF6B2}"/>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2988711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A328-6D61-E547-9BC5-C0835999CD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8826D-BA29-3042-B036-6F5D4EAC02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DAC4C3-2A52-894B-A982-29E3B508D261}"/>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5" name="Footer Placeholder 4">
            <a:extLst>
              <a:ext uri="{FF2B5EF4-FFF2-40B4-BE49-F238E27FC236}">
                <a16:creationId xmlns:a16="http://schemas.microsoft.com/office/drawing/2014/main" id="{4D73AE5A-9491-4742-8E5E-E40EAFC3A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52AF-589B-CA43-83B4-A79E600F53B9}"/>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981389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6E62-ABBE-2F44-8D28-6B56F7592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DD2FE8-1E67-6246-84A4-14BFA3F795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99A6BA-F50F-974B-A3BD-206A12BD7C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43C505-B622-DD42-9FC5-5A58FA43DBFA}"/>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6" name="Footer Placeholder 5">
            <a:extLst>
              <a:ext uri="{FF2B5EF4-FFF2-40B4-BE49-F238E27FC236}">
                <a16:creationId xmlns:a16="http://schemas.microsoft.com/office/drawing/2014/main" id="{D69879D9-9E6C-7342-BF83-B91BD36FE7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5EDCF-DC60-234A-8C80-21BDF2284695}"/>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63166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7763C-9605-CE45-8554-E6ACE1D3B9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5751FB-C009-374D-8463-591EFBABA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DC6BC5-3F63-3F4C-8256-34D71690C6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0E4F67-F18E-274C-9F9B-208708FDA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276A59-C65F-C249-883A-D6EAC1DEC0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6E925F-C62E-674F-A416-48DF75AD85A8}"/>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8" name="Footer Placeholder 7">
            <a:extLst>
              <a:ext uri="{FF2B5EF4-FFF2-40B4-BE49-F238E27FC236}">
                <a16:creationId xmlns:a16="http://schemas.microsoft.com/office/drawing/2014/main" id="{1C18103A-6D1B-1348-8B6C-4FD3AF90B5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232885-D83C-4049-8B72-2373F65CA26C}"/>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186583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4C0D-C096-004C-BE69-8B5EBEB41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D343F6-1820-0F4B-B128-0725BCC2843D}"/>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4" name="Footer Placeholder 3">
            <a:extLst>
              <a:ext uri="{FF2B5EF4-FFF2-40B4-BE49-F238E27FC236}">
                <a16:creationId xmlns:a16="http://schemas.microsoft.com/office/drawing/2014/main" id="{595EC23C-E8D7-8C41-90F5-B6C3B5323C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8F4445-16F5-6646-8898-BDFD99247ED9}"/>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1842259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5182DE-16FE-7847-BD5C-4C770092B501}"/>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3" name="Footer Placeholder 2">
            <a:extLst>
              <a:ext uri="{FF2B5EF4-FFF2-40B4-BE49-F238E27FC236}">
                <a16:creationId xmlns:a16="http://schemas.microsoft.com/office/drawing/2014/main" id="{43903FD2-3FF9-5540-9B76-C4AF64F197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087DE-6B43-D246-8944-2A60D5F48220}"/>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1770962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75F68-A65E-E844-AD51-01B4D70098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54A744-668A-274E-AA0E-B2D38CD353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FD1869-2369-9441-83ED-1DC602DF27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A0D7D7-9FF6-1940-A235-963088EA55FE}"/>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6" name="Footer Placeholder 5">
            <a:extLst>
              <a:ext uri="{FF2B5EF4-FFF2-40B4-BE49-F238E27FC236}">
                <a16:creationId xmlns:a16="http://schemas.microsoft.com/office/drawing/2014/main" id="{FFE40009-728E-0346-AF7C-C6276C6569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273A5-5056-9F43-8AE6-3EFC6E727D88}"/>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3899245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5DFB-F380-5845-85EC-5350C3404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17D28C-8DC4-D843-8CF4-4DE58F0AFB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57E6D2-0120-4443-AED9-40723F777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AD5F1-217D-1949-B92C-F93F02636255}"/>
              </a:ext>
            </a:extLst>
          </p:cNvPr>
          <p:cNvSpPr>
            <a:spLocks noGrp="1"/>
          </p:cNvSpPr>
          <p:nvPr>
            <p:ph type="dt" sz="half" idx="10"/>
          </p:nvPr>
        </p:nvSpPr>
        <p:spPr/>
        <p:txBody>
          <a:bodyPr/>
          <a:lstStyle/>
          <a:p>
            <a:fld id="{A3EC879D-4B78-914D-825E-2AE860A3DC15}" type="datetimeFigureOut">
              <a:rPr lang="en-US" smtClean="0"/>
              <a:t>11/3/25</a:t>
            </a:fld>
            <a:endParaRPr lang="en-US"/>
          </a:p>
        </p:txBody>
      </p:sp>
      <p:sp>
        <p:nvSpPr>
          <p:cNvPr id="6" name="Footer Placeholder 5">
            <a:extLst>
              <a:ext uri="{FF2B5EF4-FFF2-40B4-BE49-F238E27FC236}">
                <a16:creationId xmlns:a16="http://schemas.microsoft.com/office/drawing/2014/main" id="{5685F2A1-107B-EB47-BAA3-9DEE4FEC7C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6DE18-C201-EB49-8918-DA699E08CD55}"/>
              </a:ext>
            </a:extLst>
          </p:cNvPr>
          <p:cNvSpPr>
            <a:spLocks noGrp="1"/>
          </p:cNvSpPr>
          <p:nvPr>
            <p:ph type="sldNum" sz="quarter" idx="12"/>
          </p:nvPr>
        </p:nvSpPr>
        <p:spPr/>
        <p:txBody>
          <a:bodyPr/>
          <a:lstStyle/>
          <a:p>
            <a:fld id="{2DAA65A6-C204-D94A-9215-DC9814A10BF3}" type="slidenum">
              <a:rPr lang="en-US" smtClean="0"/>
              <a:t>‹#›</a:t>
            </a:fld>
            <a:endParaRPr lang="en-US"/>
          </a:p>
        </p:txBody>
      </p:sp>
    </p:spTree>
    <p:extLst>
      <p:ext uri="{BB962C8B-B14F-4D97-AF65-F5344CB8AC3E}">
        <p14:creationId xmlns:p14="http://schemas.microsoft.com/office/powerpoint/2010/main" val="87915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B38564-75BC-3C42-80D7-165A053000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F68D80-3C45-7F4F-95B8-DCE3D7375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C4E76-FBAC-C44E-BAEB-D0ACB4839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C879D-4B78-914D-825E-2AE860A3DC15}" type="datetimeFigureOut">
              <a:rPr lang="en-US" smtClean="0"/>
              <a:t>11/3/25</a:t>
            </a:fld>
            <a:endParaRPr lang="en-US"/>
          </a:p>
        </p:txBody>
      </p:sp>
      <p:sp>
        <p:nvSpPr>
          <p:cNvPr id="5" name="Footer Placeholder 4">
            <a:extLst>
              <a:ext uri="{FF2B5EF4-FFF2-40B4-BE49-F238E27FC236}">
                <a16:creationId xmlns:a16="http://schemas.microsoft.com/office/drawing/2014/main" id="{19DC74AD-40A1-CD4A-B2BB-11B72410D0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CA710C-554D-C54A-9932-9E4A3FFB94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A65A6-C204-D94A-9215-DC9814A10BF3}" type="slidenum">
              <a:rPr lang="en-US" smtClean="0"/>
              <a:t>‹#›</a:t>
            </a:fld>
            <a:endParaRPr lang="en-US"/>
          </a:p>
        </p:txBody>
      </p:sp>
    </p:spTree>
    <p:extLst>
      <p:ext uri="{BB962C8B-B14F-4D97-AF65-F5344CB8AC3E}">
        <p14:creationId xmlns:p14="http://schemas.microsoft.com/office/powerpoint/2010/main" val="1788779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video" Target="https://www.youtube.com/embed/jqiLjKFYmMw?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ideo" Target="https://www.youtube.com/embed/x0QAjpeosgU?feature=oembed"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8DF9D-9A74-0F4C-A8BF-F42BADDAFE92}"/>
              </a:ext>
            </a:extLst>
          </p:cNvPr>
          <p:cNvSpPr>
            <a:spLocks noGrp="1"/>
          </p:cNvSpPr>
          <p:nvPr>
            <p:ph type="ctrTitle"/>
          </p:nvPr>
        </p:nvSpPr>
        <p:spPr>
          <a:xfrm>
            <a:off x="1524000" y="2086106"/>
            <a:ext cx="9144000" cy="1044555"/>
          </a:xfrm>
        </p:spPr>
        <p:txBody>
          <a:bodyPr>
            <a:normAutofit/>
          </a:bodyPr>
          <a:lstStyle/>
          <a:p>
            <a:r>
              <a:rPr lang="en-US" dirty="0">
                <a:solidFill>
                  <a:srgbClr val="FF0000"/>
                </a:solidFill>
              </a:rPr>
              <a:t>The Russian Revolution</a:t>
            </a:r>
          </a:p>
        </p:txBody>
      </p:sp>
      <p:sp>
        <p:nvSpPr>
          <p:cNvPr id="3" name="Subtitle 2">
            <a:extLst>
              <a:ext uri="{FF2B5EF4-FFF2-40B4-BE49-F238E27FC236}">
                <a16:creationId xmlns:a16="http://schemas.microsoft.com/office/drawing/2014/main" id="{DAC97282-6409-A548-AA2B-BCB61856146B}"/>
              </a:ext>
            </a:extLst>
          </p:cNvPr>
          <p:cNvSpPr>
            <a:spLocks noGrp="1"/>
          </p:cNvSpPr>
          <p:nvPr>
            <p:ph type="subTitle" idx="1"/>
          </p:nvPr>
        </p:nvSpPr>
        <p:spPr>
          <a:xfrm>
            <a:off x="1524000" y="4492992"/>
            <a:ext cx="9144000" cy="1655762"/>
          </a:xfrm>
        </p:spPr>
        <p:txBody>
          <a:bodyPr/>
          <a:lstStyle/>
          <a:p>
            <a:r>
              <a:rPr lang="en-US" dirty="0">
                <a:solidFill>
                  <a:schemeClr val="bg1"/>
                </a:solidFill>
              </a:rPr>
              <a:t>Professor Angelina Lucento</a:t>
            </a:r>
          </a:p>
          <a:p>
            <a:r>
              <a:rPr lang="en-US" dirty="0">
                <a:solidFill>
                  <a:schemeClr val="bg1"/>
                </a:solidFill>
              </a:rPr>
              <a:t>Duke University</a:t>
            </a:r>
          </a:p>
          <a:p>
            <a:r>
              <a:rPr lang="en-US" dirty="0">
                <a:solidFill>
                  <a:schemeClr val="bg1"/>
                </a:solidFill>
              </a:rPr>
              <a:t>3 November 2025</a:t>
            </a:r>
          </a:p>
        </p:txBody>
      </p:sp>
    </p:spTree>
    <p:extLst>
      <p:ext uri="{BB962C8B-B14F-4D97-AF65-F5344CB8AC3E}">
        <p14:creationId xmlns:p14="http://schemas.microsoft.com/office/powerpoint/2010/main" val="249236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209800" y="-1143000"/>
            <a:ext cx="7772400" cy="1143000"/>
          </a:xfrm>
        </p:spPr>
        <p:txBody>
          <a:bodyPr/>
          <a:lstStyle/>
          <a:p>
            <a:pPr eaLnBrk="1" hangingPunct="1"/>
            <a:r>
              <a:rPr lang="en-US" sz="1200" b="1">
                <a:solidFill>
                  <a:srgbClr val="000000"/>
                </a:solidFill>
                <a:latin typeface="Times" charset="0"/>
                <a:ea typeface="ＭＳ Ｐゴシック" charset="0"/>
                <a:cs typeface="ＭＳ Ｐゴシック" charset="0"/>
              </a:rPr>
              <a:t>Installation view of Malevich, </a:t>
            </a:r>
            <a:r>
              <a:rPr lang="ja-JP" altLang="en-US" sz="1200" b="1">
                <a:solidFill>
                  <a:srgbClr val="000000"/>
                </a:solidFill>
                <a:latin typeface="Arial" charset="0"/>
                <a:ea typeface="ＭＳ Ｐゴシック" charset="0"/>
                <a:cs typeface="ＭＳ Ｐゴシック" charset="0"/>
              </a:rPr>
              <a:t>“</a:t>
            </a:r>
            <a:r>
              <a:rPr lang="en-US" altLang="ja-JP" sz="1200" b="1">
                <a:solidFill>
                  <a:srgbClr val="000000"/>
                </a:solidFill>
                <a:latin typeface="Times" charset="0"/>
                <a:ea typeface="ＭＳ Ｐゴシック" charset="0"/>
                <a:cs typeface="ＭＳ Ｐゴシック" charset="0"/>
              </a:rPr>
              <a:t>0.10. The Last Futurist Exhibition,</a:t>
            </a:r>
            <a:r>
              <a:rPr lang="ja-JP" altLang="en-US" sz="1200" b="1">
                <a:solidFill>
                  <a:srgbClr val="000000"/>
                </a:solidFill>
                <a:latin typeface="Arial" charset="0"/>
                <a:ea typeface="ＭＳ Ｐゴシック" charset="0"/>
                <a:cs typeface="ＭＳ Ｐゴシック" charset="0"/>
              </a:rPr>
              <a:t>”</a:t>
            </a:r>
            <a:r>
              <a:rPr lang="en-US" altLang="ja-JP" sz="1200" b="1">
                <a:solidFill>
                  <a:srgbClr val="000000"/>
                </a:solidFill>
                <a:latin typeface="Times" charset="0"/>
                <a:ea typeface="ＭＳ Ｐゴシック" charset="0"/>
                <a:cs typeface="ＭＳ Ｐゴシック" charset="0"/>
              </a:rPr>
              <a:t> Petrograd, December</a:t>
            </a:r>
            <a:r>
              <a:rPr lang="en-US" altLang="ja-JP" sz="1200">
                <a:solidFill>
                  <a:srgbClr val="000000"/>
                </a:solidFill>
                <a:latin typeface="Times" charset="0"/>
                <a:ea typeface="ＭＳ Ｐゴシック" charset="0"/>
                <a:cs typeface="ＭＳ Ｐゴシック" charset="0"/>
              </a:rPr>
              <a:t> </a:t>
            </a:r>
            <a:r>
              <a:rPr lang="en-US" altLang="ja-JP" sz="1200" b="1">
                <a:solidFill>
                  <a:srgbClr val="000000"/>
                </a:solidFill>
                <a:latin typeface="Times" charset="0"/>
                <a:ea typeface="ＭＳ Ｐゴシック" charset="0"/>
                <a:cs typeface="ＭＳ Ｐゴシック" charset="0"/>
              </a:rPr>
              <a:t>1915</a:t>
            </a:r>
            <a:endParaRPr lang="en-US" sz="1200" b="1">
              <a:solidFill>
                <a:srgbClr val="000000"/>
              </a:solidFill>
              <a:latin typeface="Times" charset="0"/>
              <a:ea typeface="ＭＳ Ｐゴシック" charset="0"/>
              <a:cs typeface="ＭＳ Ｐゴシック" charset="0"/>
            </a:endParaRPr>
          </a:p>
        </p:txBody>
      </p:sp>
      <p:pic>
        <p:nvPicPr>
          <p:cNvPr id="69635" name="Picture 3" descr="58"/>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790700" y="0"/>
            <a:ext cx="8610600" cy="6338888"/>
          </a:xfrm>
        </p:spPr>
      </p:pic>
      <p:sp>
        <p:nvSpPr>
          <p:cNvPr id="69636" name="Rectangle 1"/>
          <p:cNvSpPr>
            <a:spLocks noChangeArrowheads="1"/>
          </p:cNvSpPr>
          <p:nvPr/>
        </p:nvSpPr>
        <p:spPr bwMode="auto">
          <a:xfrm>
            <a:off x="2133600" y="6519864"/>
            <a:ext cx="807720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600" dirty="0">
                <a:solidFill>
                  <a:srgbClr val="FFFFFF"/>
                </a:solidFill>
              </a:rPr>
              <a:t>View of Malevich room, </a:t>
            </a:r>
            <a:r>
              <a:rPr lang="ja-JP" altLang="en-US" sz="1600" dirty="0">
                <a:solidFill>
                  <a:srgbClr val="FFFFFF"/>
                </a:solidFill>
              </a:rPr>
              <a:t>“</a:t>
            </a:r>
            <a:r>
              <a:rPr lang="en-US" sz="1600" dirty="0">
                <a:solidFill>
                  <a:srgbClr val="FFFFFF"/>
                </a:solidFill>
              </a:rPr>
              <a:t>0.10. The Last Futurist Exhibition,</a:t>
            </a:r>
            <a:r>
              <a:rPr lang="ja-JP" altLang="en-US" sz="1600" dirty="0">
                <a:solidFill>
                  <a:srgbClr val="FFFFFF"/>
                </a:solidFill>
              </a:rPr>
              <a:t>”</a:t>
            </a:r>
            <a:r>
              <a:rPr lang="en-US" sz="1600" dirty="0">
                <a:solidFill>
                  <a:srgbClr val="FFFFFF"/>
                </a:solidFill>
              </a:rPr>
              <a:t> Petrograd, December 1915</a:t>
            </a:r>
          </a:p>
        </p:txBody>
      </p:sp>
    </p:spTree>
    <p:extLst>
      <p:ext uri="{BB962C8B-B14F-4D97-AF65-F5344CB8AC3E}">
        <p14:creationId xmlns:p14="http://schemas.microsoft.com/office/powerpoint/2010/main" val="316523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937FCE-AD9E-564F-96AF-D2A947924752}"/>
              </a:ext>
            </a:extLst>
          </p:cNvPr>
          <p:cNvSpPr txBox="1"/>
          <p:nvPr/>
        </p:nvSpPr>
        <p:spPr>
          <a:xfrm>
            <a:off x="5978769" y="3927231"/>
            <a:ext cx="5861537" cy="2677656"/>
          </a:xfrm>
          <a:prstGeom prst="rect">
            <a:avLst/>
          </a:prstGeom>
          <a:noFill/>
        </p:spPr>
        <p:txBody>
          <a:bodyPr wrap="square" rtlCol="0">
            <a:spAutoFit/>
          </a:bodyPr>
          <a:lstStyle/>
          <a:p>
            <a:pPr algn="ctr"/>
            <a:r>
              <a:rPr lang="en-US" sz="2400" dirty="0">
                <a:solidFill>
                  <a:schemeClr val="bg1"/>
                </a:solidFill>
              </a:rPr>
              <a:t> Vladimir </a:t>
            </a:r>
            <a:r>
              <a:rPr lang="en-US" sz="2400" dirty="0" err="1">
                <a:solidFill>
                  <a:schemeClr val="bg1"/>
                </a:solidFill>
              </a:rPr>
              <a:t>Tatlin</a:t>
            </a:r>
            <a:endParaRPr lang="en-US" sz="2400" dirty="0">
              <a:solidFill>
                <a:schemeClr val="bg1"/>
              </a:solidFill>
            </a:endParaRPr>
          </a:p>
          <a:p>
            <a:pPr algn="ctr"/>
            <a:r>
              <a:rPr lang="en-US" sz="2400" i="1" dirty="0">
                <a:solidFill>
                  <a:schemeClr val="bg1"/>
                </a:solidFill>
              </a:rPr>
              <a:t>Counter-Relief No. 133</a:t>
            </a:r>
          </a:p>
          <a:p>
            <a:pPr algn="ctr"/>
            <a:r>
              <a:rPr lang="en-US" sz="2400" dirty="0">
                <a:solidFill>
                  <a:schemeClr val="bg1"/>
                </a:solidFill>
              </a:rPr>
              <a:t>1915</a:t>
            </a:r>
          </a:p>
          <a:p>
            <a:pPr algn="ctr"/>
            <a:r>
              <a:rPr lang="en-US" sz="2400" dirty="0">
                <a:solidFill>
                  <a:schemeClr val="bg1"/>
                </a:solidFill>
              </a:rPr>
              <a:t>Mixed media</a:t>
            </a:r>
          </a:p>
          <a:p>
            <a:pPr algn="ctr"/>
            <a:r>
              <a:rPr lang="en-US" sz="2400" dirty="0" err="1">
                <a:solidFill>
                  <a:schemeClr val="bg1"/>
                </a:solidFill>
              </a:rPr>
              <a:t>Tatlin</a:t>
            </a:r>
            <a:r>
              <a:rPr lang="en-US" sz="2400" dirty="0">
                <a:solidFill>
                  <a:schemeClr val="bg1"/>
                </a:solidFill>
              </a:rPr>
              <a:t> Room</a:t>
            </a:r>
          </a:p>
          <a:p>
            <a:pPr algn="ctr"/>
            <a:r>
              <a:rPr lang="en-US" sz="2400" i="1" dirty="0">
                <a:solidFill>
                  <a:schemeClr val="bg1"/>
                </a:solidFill>
              </a:rPr>
              <a:t>0.10</a:t>
            </a:r>
            <a:r>
              <a:rPr lang="en-US" sz="2400" dirty="0">
                <a:solidFill>
                  <a:schemeClr val="bg1"/>
                </a:solidFill>
              </a:rPr>
              <a:t> Exhibition</a:t>
            </a:r>
          </a:p>
          <a:p>
            <a:pPr algn="ctr"/>
            <a:r>
              <a:rPr lang="en-US" sz="2400" dirty="0">
                <a:solidFill>
                  <a:schemeClr val="bg1"/>
                </a:solidFill>
              </a:rPr>
              <a:t>Petrograd</a:t>
            </a:r>
          </a:p>
        </p:txBody>
      </p:sp>
      <p:pic>
        <p:nvPicPr>
          <p:cNvPr id="7" name="Picture 6" descr="A black and white photo of a sculpture&#10;&#10;Description automatically generated">
            <a:extLst>
              <a:ext uri="{FF2B5EF4-FFF2-40B4-BE49-F238E27FC236}">
                <a16:creationId xmlns:a16="http://schemas.microsoft.com/office/drawing/2014/main" id="{3418FC62-7B63-E641-AFF1-B225048E373C}"/>
              </a:ext>
            </a:extLst>
          </p:cNvPr>
          <p:cNvPicPr>
            <a:picLocks noChangeAspect="1"/>
          </p:cNvPicPr>
          <p:nvPr/>
        </p:nvPicPr>
        <p:blipFill>
          <a:blip r:embed="rId2"/>
          <a:stretch>
            <a:fillRect/>
          </a:stretch>
        </p:blipFill>
        <p:spPr>
          <a:xfrm>
            <a:off x="0" y="0"/>
            <a:ext cx="6108700" cy="4330700"/>
          </a:xfrm>
          <a:prstGeom prst="rect">
            <a:avLst/>
          </a:prstGeom>
        </p:spPr>
      </p:pic>
    </p:spTree>
    <p:extLst>
      <p:ext uri="{BB962C8B-B14F-4D97-AF65-F5344CB8AC3E}">
        <p14:creationId xmlns:p14="http://schemas.microsoft.com/office/powerpoint/2010/main" val="284607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535E1AA-0AA5-C24F-AFC4-551187E468C4}"/>
              </a:ext>
            </a:extLst>
          </p:cNvPr>
          <p:cNvSpPr txBox="1"/>
          <p:nvPr/>
        </p:nvSpPr>
        <p:spPr>
          <a:xfrm>
            <a:off x="6425184" y="4818888"/>
            <a:ext cx="5477692" cy="1938992"/>
          </a:xfrm>
          <a:prstGeom prst="rect">
            <a:avLst/>
          </a:prstGeom>
          <a:noFill/>
        </p:spPr>
        <p:txBody>
          <a:bodyPr wrap="square" rtlCol="0">
            <a:spAutoFit/>
          </a:bodyPr>
          <a:lstStyle/>
          <a:p>
            <a:pPr algn="ctr"/>
            <a:r>
              <a:rPr lang="en-US" sz="2000" dirty="0">
                <a:solidFill>
                  <a:schemeClr val="bg1"/>
                </a:solidFill>
              </a:rPr>
              <a:t>Vladimir </a:t>
            </a:r>
            <a:r>
              <a:rPr lang="en-US" sz="2000" dirty="0" err="1">
                <a:solidFill>
                  <a:schemeClr val="bg1"/>
                </a:solidFill>
              </a:rPr>
              <a:t>Tatlin</a:t>
            </a:r>
            <a:endParaRPr lang="en-US" sz="2000" dirty="0">
              <a:solidFill>
                <a:schemeClr val="bg1"/>
              </a:solidFill>
            </a:endParaRPr>
          </a:p>
          <a:p>
            <a:pPr algn="ctr"/>
            <a:r>
              <a:rPr lang="en-US" sz="2000" i="1" dirty="0">
                <a:solidFill>
                  <a:schemeClr val="bg1"/>
                </a:solidFill>
              </a:rPr>
              <a:t>Corner Counter-Relief</a:t>
            </a:r>
          </a:p>
          <a:p>
            <a:pPr algn="ctr"/>
            <a:r>
              <a:rPr lang="en-US" sz="2000" dirty="0">
                <a:solidFill>
                  <a:schemeClr val="bg1"/>
                </a:solidFill>
              </a:rPr>
              <a:t>1914</a:t>
            </a:r>
          </a:p>
          <a:p>
            <a:pPr algn="ctr"/>
            <a:r>
              <a:rPr lang="en-US" sz="2000" dirty="0">
                <a:solidFill>
                  <a:schemeClr val="bg1"/>
                </a:solidFill>
              </a:rPr>
              <a:t>Mixed media</a:t>
            </a:r>
          </a:p>
          <a:p>
            <a:pPr algn="ctr"/>
            <a:r>
              <a:rPr lang="en-US" sz="2000" dirty="0">
                <a:solidFill>
                  <a:schemeClr val="bg1"/>
                </a:solidFill>
              </a:rPr>
              <a:t>State Russian Museum</a:t>
            </a:r>
          </a:p>
          <a:p>
            <a:pPr algn="ctr"/>
            <a:r>
              <a:rPr lang="en-US" sz="2000" dirty="0">
                <a:solidFill>
                  <a:schemeClr val="bg1"/>
                </a:solidFill>
              </a:rPr>
              <a:t>St. Petersburg</a:t>
            </a:r>
          </a:p>
        </p:txBody>
      </p:sp>
      <p:pic>
        <p:nvPicPr>
          <p:cNvPr id="3" name="Picture 2" descr="A sculpture in a room&#10;&#10;Description automatically generated">
            <a:extLst>
              <a:ext uri="{FF2B5EF4-FFF2-40B4-BE49-F238E27FC236}">
                <a16:creationId xmlns:a16="http://schemas.microsoft.com/office/drawing/2014/main" id="{52AEBB77-35B2-9D40-8E2A-04865E0EDAB8}"/>
              </a:ext>
            </a:extLst>
          </p:cNvPr>
          <p:cNvPicPr>
            <a:picLocks noChangeAspect="1"/>
          </p:cNvPicPr>
          <p:nvPr/>
        </p:nvPicPr>
        <p:blipFill>
          <a:blip r:embed="rId2"/>
          <a:stretch>
            <a:fillRect/>
          </a:stretch>
        </p:blipFill>
        <p:spPr>
          <a:xfrm>
            <a:off x="0" y="0"/>
            <a:ext cx="6425184" cy="4818888"/>
          </a:xfrm>
          <a:prstGeom prst="rect">
            <a:avLst/>
          </a:prstGeom>
        </p:spPr>
      </p:pic>
    </p:spTree>
    <p:extLst>
      <p:ext uri="{BB962C8B-B14F-4D97-AF65-F5344CB8AC3E}">
        <p14:creationId xmlns:p14="http://schemas.microsoft.com/office/powerpoint/2010/main" val="2931806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everal pieces of wood on a blue surface&#10;&#10;Description automatically generated">
            <a:extLst>
              <a:ext uri="{FF2B5EF4-FFF2-40B4-BE49-F238E27FC236}">
                <a16:creationId xmlns:a16="http://schemas.microsoft.com/office/drawing/2014/main" id="{66150692-BCE6-DD49-AFF4-43B4D4AB9D23}"/>
              </a:ext>
            </a:extLst>
          </p:cNvPr>
          <p:cNvPicPr>
            <a:picLocks noChangeAspect="1"/>
          </p:cNvPicPr>
          <p:nvPr/>
        </p:nvPicPr>
        <p:blipFill>
          <a:blip r:embed="rId2"/>
          <a:stretch>
            <a:fillRect/>
          </a:stretch>
        </p:blipFill>
        <p:spPr>
          <a:xfrm>
            <a:off x="355366" y="574188"/>
            <a:ext cx="7159126" cy="5709624"/>
          </a:xfrm>
          <a:prstGeom prst="rect">
            <a:avLst/>
          </a:prstGeom>
        </p:spPr>
      </p:pic>
      <p:sp>
        <p:nvSpPr>
          <p:cNvPr id="8" name="TextBox 7">
            <a:extLst>
              <a:ext uri="{FF2B5EF4-FFF2-40B4-BE49-F238E27FC236}">
                <a16:creationId xmlns:a16="http://schemas.microsoft.com/office/drawing/2014/main" id="{BBCF36DB-CDEB-A047-9167-122676D2F522}"/>
              </a:ext>
            </a:extLst>
          </p:cNvPr>
          <p:cNvSpPr txBox="1"/>
          <p:nvPr/>
        </p:nvSpPr>
        <p:spPr>
          <a:xfrm>
            <a:off x="8030306" y="4374375"/>
            <a:ext cx="3442911" cy="1938992"/>
          </a:xfrm>
          <a:prstGeom prst="rect">
            <a:avLst/>
          </a:prstGeom>
          <a:noFill/>
        </p:spPr>
        <p:txBody>
          <a:bodyPr wrap="square" rtlCol="0">
            <a:spAutoFit/>
          </a:bodyPr>
          <a:lstStyle/>
          <a:p>
            <a:pPr algn="ctr"/>
            <a:r>
              <a:rPr lang="en-US" sz="2000" dirty="0">
                <a:solidFill>
                  <a:schemeClr val="bg1"/>
                </a:solidFill>
              </a:rPr>
              <a:t>Ivan Puni</a:t>
            </a:r>
          </a:p>
          <a:p>
            <a:pPr algn="ctr"/>
            <a:r>
              <a:rPr lang="en-US" sz="2000" i="1" dirty="0">
                <a:solidFill>
                  <a:schemeClr val="bg1"/>
                </a:solidFill>
              </a:rPr>
              <a:t>Relief</a:t>
            </a:r>
          </a:p>
          <a:p>
            <a:pPr algn="ctr"/>
            <a:r>
              <a:rPr lang="en-US" sz="2000" dirty="0">
                <a:solidFill>
                  <a:schemeClr val="bg1"/>
                </a:solidFill>
              </a:rPr>
              <a:t>1915</a:t>
            </a:r>
          </a:p>
          <a:p>
            <a:pPr algn="ctr"/>
            <a:r>
              <a:rPr lang="en-US" sz="2000" dirty="0">
                <a:solidFill>
                  <a:schemeClr val="bg1"/>
                </a:solidFill>
              </a:rPr>
              <a:t>Oil and wood on canvas</a:t>
            </a:r>
          </a:p>
          <a:p>
            <a:pPr algn="ctr"/>
            <a:r>
              <a:rPr lang="en-US" sz="2000" dirty="0">
                <a:solidFill>
                  <a:schemeClr val="bg1"/>
                </a:solidFill>
              </a:rPr>
              <a:t>Pompidou Center</a:t>
            </a:r>
          </a:p>
          <a:p>
            <a:pPr algn="ctr"/>
            <a:r>
              <a:rPr lang="en-US" sz="2000" dirty="0">
                <a:solidFill>
                  <a:schemeClr val="bg1"/>
                </a:solidFill>
              </a:rPr>
              <a:t>Paris</a:t>
            </a:r>
          </a:p>
        </p:txBody>
      </p:sp>
    </p:spTree>
    <p:extLst>
      <p:ext uri="{BB962C8B-B14F-4D97-AF65-F5344CB8AC3E}">
        <p14:creationId xmlns:p14="http://schemas.microsoft.com/office/powerpoint/2010/main" val="1262775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6BABD-A862-707A-251B-91F0CDA588B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A424C16-6883-2241-B8CB-29D84D2673F9}"/>
              </a:ext>
            </a:extLst>
          </p:cNvPr>
          <p:cNvSpPr txBox="1"/>
          <p:nvPr/>
        </p:nvSpPr>
        <p:spPr>
          <a:xfrm>
            <a:off x="1612156" y="2742342"/>
            <a:ext cx="8590547" cy="646331"/>
          </a:xfrm>
          <a:prstGeom prst="rect">
            <a:avLst/>
          </a:prstGeom>
          <a:noFill/>
        </p:spPr>
        <p:txBody>
          <a:bodyPr wrap="square" rtlCol="0">
            <a:spAutoFit/>
          </a:bodyPr>
          <a:lstStyle/>
          <a:p>
            <a:pPr algn="ctr"/>
            <a:r>
              <a:rPr lang="en-US" sz="3600" b="0" i="0" dirty="0">
                <a:solidFill>
                  <a:srgbClr val="FF0000"/>
                </a:solidFill>
                <a:effectLst/>
                <a:latin typeface="Calibri" panose="020F0502020204030204" pitchFamily="34" charset="0"/>
                <a:cs typeface="Calibri" panose="020F0502020204030204" pitchFamily="34" charset="0"/>
              </a:rPr>
              <a:t>Realpolitik</a:t>
            </a:r>
          </a:p>
        </p:txBody>
      </p:sp>
    </p:spTree>
    <p:extLst>
      <p:ext uri="{BB962C8B-B14F-4D97-AF65-F5344CB8AC3E}">
        <p14:creationId xmlns:p14="http://schemas.microsoft.com/office/powerpoint/2010/main" val="422880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posing for a photo&#10;&#10;AI-generated content may be incorrect.">
            <a:extLst>
              <a:ext uri="{FF2B5EF4-FFF2-40B4-BE49-F238E27FC236}">
                <a16:creationId xmlns:a16="http://schemas.microsoft.com/office/drawing/2014/main" id="{BC82157E-DE56-3DEC-2FF8-4557F2D94565}"/>
              </a:ext>
            </a:extLst>
          </p:cNvPr>
          <p:cNvPicPr>
            <a:picLocks noChangeAspect="1"/>
          </p:cNvPicPr>
          <p:nvPr/>
        </p:nvPicPr>
        <p:blipFill>
          <a:blip r:embed="rId2"/>
          <a:stretch>
            <a:fillRect/>
          </a:stretch>
        </p:blipFill>
        <p:spPr>
          <a:xfrm>
            <a:off x="226647" y="390965"/>
            <a:ext cx="7027674" cy="4673403"/>
          </a:xfrm>
          <a:prstGeom prst="rect">
            <a:avLst/>
          </a:prstGeom>
        </p:spPr>
      </p:pic>
      <p:pic>
        <p:nvPicPr>
          <p:cNvPr id="6" name="Picture 5" descr="A person and person in clothing&#10;&#10;AI-generated content may be incorrect.">
            <a:extLst>
              <a:ext uri="{FF2B5EF4-FFF2-40B4-BE49-F238E27FC236}">
                <a16:creationId xmlns:a16="http://schemas.microsoft.com/office/drawing/2014/main" id="{709AE828-6458-B7DC-3494-48BD51412E9D}"/>
              </a:ext>
            </a:extLst>
          </p:cNvPr>
          <p:cNvPicPr>
            <a:picLocks noChangeAspect="1"/>
          </p:cNvPicPr>
          <p:nvPr/>
        </p:nvPicPr>
        <p:blipFill>
          <a:blip r:embed="rId3"/>
          <a:stretch>
            <a:fillRect/>
          </a:stretch>
        </p:blipFill>
        <p:spPr>
          <a:xfrm>
            <a:off x="7420708" y="0"/>
            <a:ext cx="4771292" cy="6875061"/>
          </a:xfrm>
          <a:prstGeom prst="rect">
            <a:avLst/>
          </a:prstGeom>
        </p:spPr>
      </p:pic>
      <p:sp>
        <p:nvSpPr>
          <p:cNvPr id="7" name="TextBox 6">
            <a:extLst>
              <a:ext uri="{FF2B5EF4-FFF2-40B4-BE49-F238E27FC236}">
                <a16:creationId xmlns:a16="http://schemas.microsoft.com/office/drawing/2014/main" id="{EA43CBBF-ADE8-88FE-6160-A9D90BAE877F}"/>
              </a:ext>
            </a:extLst>
          </p:cNvPr>
          <p:cNvSpPr txBox="1"/>
          <p:nvPr/>
        </p:nvSpPr>
        <p:spPr>
          <a:xfrm>
            <a:off x="896131" y="5592612"/>
            <a:ext cx="5477692" cy="1015663"/>
          </a:xfrm>
          <a:prstGeom prst="rect">
            <a:avLst/>
          </a:prstGeom>
          <a:noFill/>
        </p:spPr>
        <p:txBody>
          <a:bodyPr wrap="square" rtlCol="0">
            <a:spAutoFit/>
          </a:bodyPr>
          <a:lstStyle/>
          <a:p>
            <a:pPr algn="ctr"/>
            <a:r>
              <a:rPr lang="en-US" sz="2000" dirty="0">
                <a:solidFill>
                  <a:schemeClr val="bg1"/>
                </a:solidFill>
              </a:rPr>
              <a:t>Romanov Family</a:t>
            </a:r>
          </a:p>
          <a:p>
            <a:pPr algn="ctr"/>
            <a:r>
              <a:rPr lang="en-US" sz="2000" dirty="0">
                <a:solidFill>
                  <a:schemeClr val="bg1"/>
                </a:solidFill>
              </a:rPr>
              <a:t>1913</a:t>
            </a:r>
          </a:p>
          <a:p>
            <a:pPr algn="ctr"/>
            <a:endParaRPr lang="en-US" sz="2000" dirty="0">
              <a:solidFill>
                <a:schemeClr val="bg1"/>
              </a:solidFill>
            </a:endParaRPr>
          </a:p>
        </p:txBody>
      </p:sp>
    </p:spTree>
    <p:extLst>
      <p:ext uri="{BB962C8B-B14F-4D97-AF65-F5344CB8AC3E}">
        <p14:creationId xmlns:p14="http://schemas.microsoft.com/office/powerpoint/2010/main" val="2245929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europe with countries/regions&#10;&#10;AI-generated content may be incorrect.">
            <a:extLst>
              <a:ext uri="{FF2B5EF4-FFF2-40B4-BE49-F238E27FC236}">
                <a16:creationId xmlns:a16="http://schemas.microsoft.com/office/drawing/2014/main" id="{07D4485F-E273-EBC8-2067-3EA77D215B50}"/>
              </a:ext>
            </a:extLst>
          </p:cNvPr>
          <p:cNvPicPr>
            <a:picLocks noChangeAspect="1"/>
          </p:cNvPicPr>
          <p:nvPr/>
        </p:nvPicPr>
        <p:blipFill>
          <a:blip r:embed="rId2"/>
          <a:stretch>
            <a:fillRect/>
          </a:stretch>
        </p:blipFill>
        <p:spPr>
          <a:xfrm>
            <a:off x="1673088" y="1"/>
            <a:ext cx="8845824" cy="6857999"/>
          </a:xfrm>
          <a:prstGeom prst="rect">
            <a:avLst/>
          </a:prstGeom>
        </p:spPr>
      </p:pic>
    </p:spTree>
    <p:extLst>
      <p:ext uri="{BB962C8B-B14F-4D97-AF65-F5344CB8AC3E}">
        <p14:creationId xmlns:p14="http://schemas.microsoft.com/office/powerpoint/2010/main" val="3060824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2D72AC-2BCC-1D4E-A6B6-977CE18A903C}"/>
              </a:ext>
            </a:extLst>
          </p:cNvPr>
          <p:cNvSpPr txBox="1"/>
          <p:nvPr/>
        </p:nvSpPr>
        <p:spPr>
          <a:xfrm>
            <a:off x="3524250" y="5860792"/>
            <a:ext cx="5143500" cy="1015663"/>
          </a:xfrm>
          <a:prstGeom prst="rect">
            <a:avLst/>
          </a:prstGeom>
          <a:noFill/>
        </p:spPr>
        <p:txBody>
          <a:bodyPr wrap="square" rtlCol="0">
            <a:spAutoFit/>
          </a:bodyPr>
          <a:lstStyle/>
          <a:p>
            <a:pPr algn="ctr"/>
            <a:r>
              <a:rPr lang="en-US" sz="2000" dirty="0">
                <a:solidFill>
                  <a:schemeClr val="bg1"/>
                </a:solidFill>
              </a:rPr>
              <a:t>Russian Imperial Soldiers Marching to the Eastern Front to Defend the Tsar and His Empire</a:t>
            </a:r>
          </a:p>
          <a:p>
            <a:pPr algn="ctr"/>
            <a:endParaRPr lang="en-US" sz="2000" dirty="0">
              <a:solidFill>
                <a:schemeClr val="bg1"/>
              </a:solidFill>
            </a:endParaRPr>
          </a:p>
        </p:txBody>
      </p:sp>
      <p:pic>
        <p:nvPicPr>
          <p:cNvPr id="3" name="Picture 2" descr="A group of soldiers marching on a road&#10;&#10;Description automatically generated">
            <a:extLst>
              <a:ext uri="{FF2B5EF4-FFF2-40B4-BE49-F238E27FC236}">
                <a16:creationId xmlns:a16="http://schemas.microsoft.com/office/drawing/2014/main" id="{B4D6EBF5-6063-6443-9FB8-EE12F28E4B72}"/>
              </a:ext>
            </a:extLst>
          </p:cNvPr>
          <p:cNvPicPr>
            <a:picLocks noChangeAspect="1"/>
          </p:cNvPicPr>
          <p:nvPr/>
        </p:nvPicPr>
        <p:blipFill>
          <a:blip r:embed="rId2"/>
          <a:stretch>
            <a:fillRect/>
          </a:stretch>
        </p:blipFill>
        <p:spPr>
          <a:xfrm>
            <a:off x="1682232" y="435328"/>
            <a:ext cx="8827536" cy="5315712"/>
          </a:xfrm>
          <a:prstGeom prst="rect">
            <a:avLst/>
          </a:prstGeom>
        </p:spPr>
      </p:pic>
    </p:spTree>
    <p:extLst>
      <p:ext uri="{BB962C8B-B14F-4D97-AF65-F5344CB8AC3E}">
        <p14:creationId xmlns:p14="http://schemas.microsoft.com/office/powerpoint/2010/main" val="3086004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8C2D1B-10E4-7481-D967-E111F3C96B70}"/>
              </a:ext>
            </a:extLst>
          </p:cNvPr>
          <p:cNvSpPr txBox="1"/>
          <p:nvPr/>
        </p:nvSpPr>
        <p:spPr>
          <a:xfrm>
            <a:off x="8166590" y="5326521"/>
            <a:ext cx="4025410" cy="1015663"/>
          </a:xfrm>
          <a:prstGeom prst="rect">
            <a:avLst/>
          </a:prstGeom>
          <a:noFill/>
        </p:spPr>
        <p:txBody>
          <a:bodyPr wrap="square" rtlCol="0">
            <a:spAutoFit/>
          </a:bodyPr>
          <a:lstStyle/>
          <a:p>
            <a:pPr algn="ctr"/>
            <a:r>
              <a:rPr lang="en-US" sz="2000" dirty="0">
                <a:solidFill>
                  <a:schemeClr val="bg1"/>
                </a:solidFill>
              </a:rPr>
              <a:t>Sergei M. </a:t>
            </a:r>
            <a:r>
              <a:rPr lang="en-US" sz="2000" dirty="0" err="1">
                <a:solidFill>
                  <a:schemeClr val="bg1"/>
                </a:solidFill>
              </a:rPr>
              <a:t>Prokudin-Gorskii</a:t>
            </a:r>
            <a:endParaRPr lang="en-US" sz="2000" dirty="0">
              <a:solidFill>
                <a:schemeClr val="bg1"/>
              </a:solidFill>
            </a:endParaRPr>
          </a:p>
          <a:p>
            <a:pPr algn="ctr"/>
            <a:r>
              <a:rPr lang="en-US" sz="2000" i="1" dirty="0">
                <a:solidFill>
                  <a:schemeClr val="bg1"/>
                </a:solidFill>
              </a:rPr>
              <a:t>Peasants During Harvest</a:t>
            </a:r>
          </a:p>
          <a:p>
            <a:pPr algn="ctr"/>
            <a:r>
              <a:rPr lang="en-US" sz="2000" dirty="0">
                <a:solidFill>
                  <a:schemeClr val="bg1"/>
                </a:solidFill>
              </a:rPr>
              <a:t>c. 1909</a:t>
            </a:r>
          </a:p>
        </p:txBody>
      </p:sp>
      <p:pic>
        <p:nvPicPr>
          <p:cNvPr id="8" name="Picture 7" descr="A group of people sitting in a field&#10;&#10;AI-generated content may be incorrect.">
            <a:extLst>
              <a:ext uri="{FF2B5EF4-FFF2-40B4-BE49-F238E27FC236}">
                <a16:creationId xmlns:a16="http://schemas.microsoft.com/office/drawing/2014/main" id="{6A33424D-9D33-80A5-C3FE-A6AE935A3585}"/>
              </a:ext>
            </a:extLst>
          </p:cNvPr>
          <p:cNvPicPr>
            <a:picLocks noChangeAspect="1"/>
          </p:cNvPicPr>
          <p:nvPr/>
        </p:nvPicPr>
        <p:blipFill>
          <a:blip r:embed="rId2"/>
          <a:stretch>
            <a:fillRect/>
          </a:stretch>
        </p:blipFill>
        <p:spPr>
          <a:xfrm>
            <a:off x="0" y="363415"/>
            <a:ext cx="8464447" cy="6131169"/>
          </a:xfrm>
          <a:prstGeom prst="rect">
            <a:avLst/>
          </a:prstGeom>
        </p:spPr>
      </p:pic>
    </p:spTree>
    <p:extLst>
      <p:ext uri="{BB962C8B-B14F-4D97-AF65-F5344CB8AC3E}">
        <p14:creationId xmlns:p14="http://schemas.microsoft.com/office/powerpoint/2010/main" val="1314337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0275-700C-2CE0-10BD-701F625CC36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73BE710-5242-0135-5897-800B01680945}"/>
              </a:ext>
            </a:extLst>
          </p:cNvPr>
          <p:cNvSpPr txBox="1"/>
          <p:nvPr/>
        </p:nvSpPr>
        <p:spPr>
          <a:xfrm>
            <a:off x="7932126" y="5009998"/>
            <a:ext cx="4025410" cy="1323439"/>
          </a:xfrm>
          <a:prstGeom prst="rect">
            <a:avLst/>
          </a:prstGeom>
          <a:noFill/>
        </p:spPr>
        <p:txBody>
          <a:bodyPr wrap="square" rtlCol="0">
            <a:spAutoFit/>
          </a:bodyPr>
          <a:lstStyle/>
          <a:p>
            <a:pPr algn="ctr"/>
            <a:r>
              <a:rPr lang="en-US" sz="2000" dirty="0">
                <a:solidFill>
                  <a:schemeClr val="bg1"/>
                </a:solidFill>
              </a:rPr>
              <a:t>Sergei M. </a:t>
            </a:r>
            <a:r>
              <a:rPr lang="en-US" sz="2000" dirty="0" err="1">
                <a:solidFill>
                  <a:schemeClr val="bg1"/>
                </a:solidFill>
              </a:rPr>
              <a:t>Prokudin-Gorskii</a:t>
            </a:r>
            <a:endParaRPr lang="en-US" sz="2000" dirty="0">
              <a:solidFill>
                <a:schemeClr val="bg1"/>
              </a:solidFill>
            </a:endParaRPr>
          </a:p>
          <a:p>
            <a:pPr algn="ctr"/>
            <a:r>
              <a:rPr lang="en-US" sz="2000" i="1" dirty="0">
                <a:solidFill>
                  <a:schemeClr val="bg1"/>
                </a:solidFill>
              </a:rPr>
              <a:t>Boy Leaning on a Gatepost</a:t>
            </a:r>
          </a:p>
          <a:p>
            <a:pPr algn="ctr"/>
            <a:r>
              <a:rPr lang="en-US" sz="2000" dirty="0">
                <a:solidFill>
                  <a:schemeClr val="bg1"/>
                </a:solidFill>
              </a:rPr>
              <a:t>Ural Mountains</a:t>
            </a:r>
          </a:p>
          <a:p>
            <a:pPr algn="ctr"/>
            <a:r>
              <a:rPr lang="en-US" sz="2000" dirty="0">
                <a:solidFill>
                  <a:schemeClr val="bg1"/>
                </a:solidFill>
              </a:rPr>
              <a:t>1910</a:t>
            </a:r>
          </a:p>
        </p:txBody>
      </p:sp>
      <p:pic>
        <p:nvPicPr>
          <p:cNvPr id="3" name="Picture 2" descr="A child standing in front of a fence&#10;&#10;AI-generated content may be incorrect.">
            <a:extLst>
              <a:ext uri="{FF2B5EF4-FFF2-40B4-BE49-F238E27FC236}">
                <a16:creationId xmlns:a16="http://schemas.microsoft.com/office/drawing/2014/main" id="{2FCF9231-90FD-7B21-9583-F45EB9B35241}"/>
              </a:ext>
            </a:extLst>
          </p:cNvPr>
          <p:cNvPicPr>
            <a:picLocks noChangeAspect="1"/>
          </p:cNvPicPr>
          <p:nvPr/>
        </p:nvPicPr>
        <p:blipFill>
          <a:blip r:embed="rId2"/>
          <a:stretch>
            <a:fillRect/>
          </a:stretch>
        </p:blipFill>
        <p:spPr>
          <a:xfrm>
            <a:off x="0" y="660082"/>
            <a:ext cx="7772400" cy="5537835"/>
          </a:xfrm>
          <a:prstGeom prst="rect">
            <a:avLst/>
          </a:prstGeom>
        </p:spPr>
      </p:pic>
    </p:spTree>
    <p:extLst>
      <p:ext uri="{BB962C8B-B14F-4D97-AF65-F5344CB8AC3E}">
        <p14:creationId xmlns:p14="http://schemas.microsoft.com/office/powerpoint/2010/main" val="327065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4122355" y="2415726"/>
            <a:ext cx="3947289" cy="2026547"/>
          </a:xfrm>
          <a:solidFill>
            <a:schemeClr val="tx1"/>
          </a:solidFill>
        </p:spPr>
        <p:txBody>
          <a:bodyPr>
            <a:noAutofit/>
          </a:bodyPr>
          <a:lstStyle/>
          <a:p>
            <a:pPr algn="ctr"/>
            <a:r>
              <a:rPr lang="en-US" sz="6000" dirty="0">
                <a:solidFill>
                  <a:schemeClr val="accent1"/>
                </a:solidFill>
              </a:rPr>
              <a:t>Quick Recap</a:t>
            </a:r>
            <a:endParaRPr lang="ru-RU" sz="6000" dirty="0">
              <a:solidFill>
                <a:schemeClr val="accent1"/>
              </a:solidFill>
            </a:endParaRPr>
          </a:p>
        </p:txBody>
      </p:sp>
    </p:spTree>
    <p:extLst>
      <p:ext uri="{BB962C8B-B14F-4D97-AF65-F5344CB8AC3E}">
        <p14:creationId xmlns:p14="http://schemas.microsoft.com/office/powerpoint/2010/main" val="388884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DE26B-0B28-49D4-02F1-D8E28CD6E53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E410343-DAF3-D15D-47FB-6091CA90CDBD}"/>
              </a:ext>
            </a:extLst>
          </p:cNvPr>
          <p:cNvSpPr txBox="1"/>
          <p:nvPr/>
        </p:nvSpPr>
        <p:spPr>
          <a:xfrm>
            <a:off x="8002464" y="4365229"/>
            <a:ext cx="4025410" cy="1323439"/>
          </a:xfrm>
          <a:prstGeom prst="rect">
            <a:avLst/>
          </a:prstGeom>
          <a:noFill/>
        </p:spPr>
        <p:txBody>
          <a:bodyPr wrap="square" rtlCol="0">
            <a:spAutoFit/>
          </a:bodyPr>
          <a:lstStyle/>
          <a:p>
            <a:pPr algn="ctr"/>
            <a:r>
              <a:rPr lang="en-US" sz="2000" dirty="0">
                <a:solidFill>
                  <a:schemeClr val="bg1"/>
                </a:solidFill>
              </a:rPr>
              <a:t>Sergei M. </a:t>
            </a:r>
            <a:r>
              <a:rPr lang="en-US" sz="2000" dirty="0" err="1">
                <a:solidFill>
                  <a:schemeClr val="bg1"/>
                </a:solidFill>
              </a:rPr>
              <a:t>Prokudin-Gorskii</a:t>
            </a:r>
            <a:endParaRPr lang="en-US" sz="2000" dirty="0">
              <a:solidFill>
                <a:schemeClr val="bg1"/>
              </a:solidFill>
            </a:endParaRPr>
          </a:p>
          <a:p>
            <a:pPr algn="ctr"/>
            <a:r>
              <a:rPr lang="en-US" sz="2000" i="1" dirty="0">
                <a:solidFill>
                  <a:schemeClr val="bg1"/>
                </a:solidFill>
              </a:rPr>
              <a:t>Factory in Kyn Owned  by Count S.A. Stroganov</a:t>
            </a:r>
          </a:p>
          <a:p>
            <a:pPr algn="ctr"/>
            <a:r>
              <a:rPr lang="en-US" sz="2000" dirty="0">
                <a:solidFill>
                  <a:schemeClr val="bg1"/>
                </a:solidFill>
              </a:rPr>
              <a:t>1912</a:t>
            </a:r>
          </a:p>
        </p:txBody>
      </p:sp>
      <p:pic>
        <p:nvPicPr>
          <p:cNvPr id="3" name="Picture 2" descr="A village with a church in the background&#10;&#10;AI-generated content may be incorrect.">
            <a:extLst>
              <a:ext uri="{FF2B5EF4-FFF2-40B4-BE49-F238E27FC236}">
                <a16:creationId xmlns:a16="http://schemas.microsoft.com/office/drawing/2014/main" id="{C6625589-F5AE-DEF5-F54C-2F3F71D92A37}"/>
              </a:ext>
            </a:extLst>
          </p:cNvPr>
          <p:cNvPicPr>
            <a:picLocks noChangeAspect="1"/>
          </p:cNvPicPr>
          <p:nvPr/>
        </p:nvPicPr>
        <p:blipFill>
          <a:blip r:embed="rId2"/>
          <a:stretch>
            <a:fillRect/>
          </a:stretch>
        </p:blipFill>
        <p:spPr>
          <a:xfrm>
            <a:off x="0" y="1009840"/>
            <a:ext cx="7772400" cy="4838319"/>
          </a:xfrm>
          <a:prstGeom prst="rect">
            <a:avLst/>
          </a:prstGeom>
        </p:spPr>
      </p:pic>
    </p:spTree>
    <p:extLst>
      <p:ext uri="{BB962C8B-B14F-4D97-AF65-F5344CB8AC3E}">
        <p14:creationId xmlns:p14="http://schemas.microsoft.com/office/powerpoint/2010/main" val="2612280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marching in a street&#10;&#10;Description automatically generated">
            <a:extLst>
              <a:ext uri="{FF2B5EF4-FFF2-40B4-BE49-F238E27FC236}">
                <a16:creationId xmlns:a16="http://schemas.microsoft.com/office/drawing/2014/main" id="{92B3780E-1406-D640-B879-A2A41B71B440}"/>
              </a:ext>
            </a:extLst>
          </p:cNvPr>
          <p:cNvPicPr>
            <a:picLocks noChangeAspect="1"/>
          </p:cNvPicPr>
          <p:nvPr/>
        </p:nvPicPr>
        <p:blipFill>
          <a:blip r:embed="rId2"/>
          <a:stretch>
            <a:fillRect/>
          </a:stretch>
        </p:blipFill>
        <p:spPr>
          <a:xfrm>
            <a:off x="1469136" y="149924"/>
            <a:ext cx="9253728" cy="5576156"/>
          </a:xfrm>
          <a:prstGeom prst="rect">
            <a:avLst/>
          </a:prstGeom>
        </p:spPr>
      </p:pic>
      <p:sp>
        <p:nvSpPr>
          <p:cNvPr id="6" name="Rectangle 5">
            <a:extLst>
              <a:ext uri="{FF2B5EF4-FFF2-40B4-BE49-F238E27FC236}">
                <a16:creationId xmlns:a16="http://schemas.microsoft.com/office/drawing/2014/main" id="{6ADB305B-E6C9-A54C-94DB-6EFC7DEE46B0}"/>
              </a:ext>
            </a:extLst>
          </p:cNvPr>
          <p:cNvSpPr>
            <a:spLocks noChangeArrowheads="1"/>
          </p:cNvSpPr>
          <p:nvPr/>
        </p:nvSpPr>
        <p:spPr bwMode="auto">
          <a:xfrm>
            <a:off x="3368040" y="5692413"/>
            <a:ext cx="51816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000" dirty="0">
                <a:solidFill>
                  <a:schemeClr val="bg1"/>
                </a:solidFill>
              </a:rPr>
              <a:t>Women’s March</a:t>
            </a:r>
          </a:p>
          <a:p>
            <a:pPr algn="ctr"/>
            <a:r>
              <a:rPr lang="en-US" sz="2000" dirty="0">
                <a:solidFill>
                  <a:schemeClr val="bg1"/>
                </a:solidFill>
              </a:rPr>
              <a:t>Petrograd</a:t>
            </a:r>
          </a:p>
          <a:p>
            <a:pPr algn="ctr"/>
            <a:r>
              <a:rPr lang="en-US" sz="2000" dirty="0">
                <a:solidFill>
                  <a:schemeClr val="bg1"/>
                </a:solidFill>
              </a:rPr>
              <a:t>8 March (23 February) 1917</a:t>
            </a:r>
          </a:p>
        </p:txBody>
      </p:sp>
    </p:spTree>
    <p:extLst>
      <p:ext uri="{BB962C8B-B14F-4D97-AF65-F5344CB8AC3E}">
        <p14:creationId xmlns:p14="http://schemas.microsoft.com/office/powerpoint/2010/main" val="681958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banners with white text&#10;&#10;Description automatically generated">
            <a:extLst>
              <a:ext uri="{FF2B5EF4-FFF2-40B4-BE49-F238E27FC236}">
                <a16:creationId xmlns:a16="http://schemas.microsoft.com/office/drawing/2014/main" id="{4F9AC360-FE14-6445-9D9D-A5E68119111A}"/>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81338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0DDC5C3-A2F2-204D-999B-CB3D4CCCDA6C}"/>
              </a:ext>
            </a:extLst>
          </p:cNvPr>
          <p:cNvSpPr>
            <a:spLocks noGrp="1" noChangeArrowheads="1"/>
          </p:cNvSpPr>
          <p:nvPr>
            <p:ph type="title"/>
          </p:nvPr>
        </p:nvSpPr>
        <p:spPr>
          <a:xfrm>
            <a:off x="2286000" y="-1295400"/>
            <a:ext cx="7772400" cy="1143000"/>
          </a:xfrm>
        </p:spPr>
        <p:txBody>
          <a:bodyPr/>
          <a:lstStyle/>
          <a:p>
            <a:pPr eaLnBrk="1" hangingPunct="1"/>
            <a:r>
              <a:rPr lang="en-US" altLang="en-US" sz="1200" b="1">
                <a:solidFill>
                  <a:srgbClr val="000000"/>
                </a:solidFill>
                <a:latin typeface="Times" pitchFamily="2" charset="0"/>
              </a:rPr>
              <a:t>Add on L:  Pier and Ocean , charcoal, india ink and opaque white, 1914, Sidney Janis Collection</a:t>
            </a:r>
          </a:p>
        </p:txBody>
      </p:sp>
      <p:pic>
        <p:nvPicPr>
          <p:cNvPr id="4" name="Picture 3" descr="A newspaper with a picture of two people&#10;&#10;Description automatically generated">
            <a:extLst>
              <a:ext uri="{FF2B5EF4-FFF2-40B4-BE49-F238E27FC236}">
                <a16:creationId xmlns:a16="http://schemas.microsoft.com/office/drawing/2014/main" id="{239C6051-8D59-7F4E-99FE-CC3D9D34BAF5}"/>
              </a:ext>
            </a:extLst>
          </p:cNvPr>
          <p:cNvPicPr>
            <a:picLocks noChangeAspect="1"/>
          </p:cNvPicPr>
          <p:nvPr/>
        </p:nvPicPr>
        <p:blipFill>
          <a:blip r:embed="rId2"/>
          <a:stretch>
            <a:fillRect/>
          </a:stretch>
        </p:blipFill>
        <p:spPr>
          <a:xfrm rot="5400000">
            <a:off x="2520461" y="0"/>
            <a:ext cx="6858000" cy="6858000"/>
          </a:xfrm>
          <a:prstGeom prst="rect">
            <a:avLst/>
          </a:prstGeom>
        </p:spPr>
      </p:pic>
    </p:spTree>
    <p:extLst>
      <p:ext uri="{BB962C8B-B14F-4D97-AF65-F5344CB8AC3E}">
        <p14:creationId xmlns:p14="http://schemas.microsoft.com/office/powerpoint/2010/main" val="2972675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nowy square with a building in the background&#10;&#10;Description automatically generated">
            <a:extLst>
              <a:ext uri="{FF2B5EF4-FFF2-40B4-BE49-F238E27FC236}">
                <a16:creationId xmlns:a16="http://schemas.microsoft.com/office/drawing/2014/main" id="{E6C48279-8529-B345-9201-8EC78BD65F93}"/>
              </a:ext>
            </a:extLst>
          </p:cNvPr>
          <p:cNvPicPr>
            <a:picLocks noChangeAspect="1"/>
          </p:cNvPicPr>
          <p:nvPr/>
        </p:nvPicPr>
        <p:blipFill>
          <a:blip r:embed="rId2"/>
          <a:stretch>
            <a:fillRect/>
          </a:stretch>
        </p:blipFill>
        <p:spPr>
          <a:xfrm>
            <a:off x="516065" y="386862"/>
            <a:ext cx="11159870" cy="5150709"/>
          </a:xfrm>
          <a:prstGeom prst="rect">
            <a:avLst/>
          </a:prstGeom>
        </p:spPr>
      </p:pic>
      <p:sp>
        <p:nvSpPr>
          <p:cNvPr id="7" name="Rectangle 5">
            <a:extLst>
              <a:ext uri="{FF2B5EF4-FFF2-40B4-BE49-F238E27FC236}">
                <a16:creationId xmlns:a16="http://schemas.microsoft.com/office/drawing/2014/main" id="{61FAAD63-1FE0-874D-94C1-15925DB90F9A}"/>
              </a:ext>
            </a:extLst>
          </p:cNvPr>
          <p:cNvSpPr>
            <a:spLocks noChangeArrowheads="1"/>
          </p:cNvSpPr>
          <p:nvPr/>
        </p:nvSpPr>
        <p:spPr bwMode="auto">
          <a:xfrm>
            <a:off x="3253493" y="5938560"/>
            <a:ext cx="568501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000" dirty="0">
                <a:solidFill>
                  <a:schemeClr val="bg1"/>
                </a:solidFill>
              </a:rPr>
              <a:t>The Hermitage (Winter Palace) and Palace Square</a:t>
            </a:r>
          </a:p>
          <a:p>
            <a:pPr algn="ctr"/>
            <a:endParaRPr lang="en-US" sz="2000" dirty="0">
              <a:solidFill>
                <a:schemeClr val="bg1"/>
              </a:solidFill>
            </a:endParaRPr>
          </a:p>
        </p:txBody>
      </p:sp>
    </p:spTree>
    <p:extLst>
      <p:ext uri="{BB962C8B-B14F-4D97-AF65-F5344CB8AC3E}">
        <p14:creationId xmlns:p14="http://schemas.microsoft.com/office/powerpoint/2010/main" val="1782914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z="1200" b="1">
                <a:latin typeface="Times" charset="0"/>
                <a:ea typeface="ＭＳ Ｐゴシック" charset="0"/>
                <a:cs typeface="ＭＳ Ｐゴシック" charset="0"/>
              </a:rPr>
              <a:t>Malevich, An Englishman in Moscow, 1913-14</a:t>
            </a:r>
            <a:r>
              <a:rPr lang="en-US" sz="1200">
                <a:latin typeface="Arial" charset="0"/>
                <a:ea typeface="ＭＳ Ｐゴシック" charset="0"/>
                <a:cs typeface="ＭＳ Ｐゴシック" charset="0"/>
              </a:rPr>
              <a:t>; the poet Aleksei Kruchenykh, book Slovo kak takovoe (The Word </a:t>
            </a:r>
            <a:br>
              <a:rPr lang="en-US" sz="1200">
                <a:latin typeface="Arial" charset="0"/>
                <a:ea typeface="ＭＳ Ｐゴシック" charset="0"/>
                <a:cs typeface="ＭＳ Ｐゴシック" charset="0"/>
              </a:rPr>
            </a:br>
            <a:r>
              <a:rPr lang="en-US" sz="1200">
                <a:latin typeface="Arial" charset="0"/>
                <a:ea typeface="ＭＳ Ｐゴシック" charset="0"/>
                <a:cs typeface="ＭＳ Ｐゴシック" charset="0"/>
              </a:rPr>
              <a:t>as</a:t>
            </a:r>
            <a:br>
              <a:rPr lang="en-US" sz="1200">
                <a:latin typeface="Arial" charset="0"/>
                <a:ea typeface="ＭＳ Ｐゴシック" charset="0"/>
                <a:cs typeface="ＭＳ Ｐゴシック" charset="0"/>
              </a:rPr>
            </a:br>
            <a:r>
              <a:rPr lang="en-US" sz="1200">
                <a:latin typeface="Arial" charset="0"/>
                <a:ea typeface="ＭＳ Ｐゴシック" charset="0"/>
                <a:cs typeface="ＭＳ Ｐゴシック" charset="0"/>
              </a:rPr>
              <a:t> Such), 1913, cover by Malevich; photo of Kruchenykh</a:t>
            </a:r>
            <a:endParaRPr lang="en-US">
              <a:latin typeface="Arial" charset="0"/>
              <a:ea typeface="ＭＳ Ｐゴシック" charset="0"/>
              <a:cs typeface="ＭＳ Ｐゴシック" charset="0"/>
            </a:endParaRPr>
          </a:p>
        </p:txBody>
      </p:sp>
      <p:sp>
        <p:nvSpPr>
          <p:cNvPr id="62471" name="Rectangle 5"/>
          <p:cNvSpPr>
            <a:spLocks noChangeArrowheads="1"/>
          </p:cNvSpPr>
          <p:nvPr/>
        </p:nvSpPr>
        <p:spPr bwMode="auto">
          <a:xfrm>
            <a:off x="6858000" y="5842337"/>
            <a:ext cx="51816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000" dirty="0">
                <a:solidFill>
                  <a:schemeClr val="bg1"/>
                </a:solidFill>
              </a:rPr>
              <a:t>Lenin</a:t>
            </a:r>
          </a:p>
          <a:p>
            <a:pPr algn="ctr"/>
            <a:r>
              <a:rPr lang="en-US" sz="2000" dirty="0">
                <a:solidFill>
                  <a:schemeClr val="bg1"/>
                </a:solidFill>
              </a:rPr>
              <a:t>From the Hermitage Exhibition </a:t>
            </a:r>
            <a:r>
              <a:rPr lang="en-US" sz="2000" i="1" dirty="0">
                <a:solidFill>
                  <a:schemeClr val="bg1"/>
                </a:solidFill>
              </a:rPr>
              <a:t>1917 </a:t>
            </a:r>
          </a:p>
          <a:p>
            <a:pPr algn="ctr"/>
            <a:r>
              <a:rPr lang="en-US" sz="2000" dirty="0">
                <a:solidFill>
                  <a:schemeClr val="bg1"/>
                </a:solidFill>
              </a:rPr>
              <a:t>25 November 1917</a:t>
            </a:r>
          </a:p>
        </p:txBody>
      </p:sp>
      <p:pic>
        <p:nvPicPr>
          <p:cNvPr id="6" name="Picture 5" descr="A large poster on a wall&#10;&#10;Description automatically generated">
            <a:extLst>
              <a:ext uri="{FF2B5EF4-FFF2-40B4-BE49-F238E27FC236}">
                <a16:creationId xmlns:a16="http://schemas.microsoft.com/office/drawing/2014/main" id="{2E5499B2-F324-F64B-8890-C6C31DA79E80}"/>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1344907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October (Sergei Eisenstein, 1928)">
            <a:hlinkClick r:id="" action="ppaction://media"/>
            <a:extLst>
              <a:ext uri="{FF2B5EF4-FFF2-40B4-BE49-F238E27FC236}">
                <a16:creationId xmlns:a16="http://schemas.microsoft.com/office/drawing/2014/main" id="{AD9C04EE-E101-44B4-32C6-B1F1276C1D62}"/>
              </a:ext>
            </a:extLst>
          </p:cNvPr>
          <p:cNvPicPr>
            <a:picLocks noRot="1" noChangeAspect="1"/>
          </p:cNvPicPr>
          <p:nvPr>
            <a:videoFile r:link="rId1"/>
          </p:nvPr>
        </p:nvPicPr>
        <p:blipFill>
          <a:blip r:embed="rId3"/>
          <a:stretch>
            <a:fillRect/>
          </a:stretch>
        </p:blipFill>
        <p:spPr>
          <a:xfrm>
            <a:off x="1588477" y="48358"/>
            <a:ext cx="9015046" cy="6761284"/>
          </a:xfrm>
          <a:prstGeom prst="rect">
            <a:avLst/>
          </a:prstGeom>
        </p:spPr>
      </p:pic>
    </p:spTree>
    <p:extLst>
      <p:ext uri="{BB962C8B-B14F-4D97-AF65-F5344CB8AC3E}">
        <p14:creationId xmlns:p14="http://schemas.microsoft.com/office/powerpoint/2010/main" val="81946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Oktober by Sergei Eisenstein">
            <a:hlinkClick r:id="" action="ppaction://media"/>
            <a:extLst>
              <a:ext uri="{FF2B5EF4-FFF2-40B4-BE49-F238E27FC236}">
                <a16:creationId xmlns:a16="http://schemas.microsoft.com/office/drawing/2014/main" id="{6A3E0E5E-8490-C2AD-BC79-58103D081288}"/>
              </a:ext>
            </a:extLst>
          </p:cNvPr>
          <p:cNvPicPr>
            <a:picLocks noRot="1" noChangeAspect="1"/>
          </p:cNvPicPr>
          <p:nvPr>
            <a:videoFile r:link="rId1"/>
          </p:nvPr>
        </p:nvPicPr>
        <p:blipFill>
          <a:blip r:embed="rId3"/>
          <a:stretch>
            <a:fillRect/>
          </a:stretch>
        </p:blipFill>
        <p:spPr>
          <a:xfrm>
            <a:off x="1623645" y="0"/>
            <a:ext cx="9144001" cy="6858000"/>
          </a:xfrm>
          <a:prstGeom prst="rect">
            <a:avLst/>
          </a:prstGeom>
        </p:spPr>
      </p:pic>
    </p:spTree>
    <p:extLst>
      <p:ext uri="{BB962C8B-B14F-4D97-AF65-F5344CB8AC3E}">
        <p14:creationId xmlns:p14="http://schemas.microsoft.com/office/powerpoint/2010/main" val="35124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88F4F2-2BF1-FA4C-9CAE-1152A700DA3B}"/>
              </a:ext>
            </a:extLst>
          </p:cNvPr>
          <p:cNvSpPr txBox="1"/>
          <p:nvPr/>
        </p:nvSpPr>
        <p:spPr>
          <a:xfrm>
            <a:off x="4819134" y="5653217"/>
            <a:ext cx="7043351" cy="923330"/>
          </a:xfrm>
          <a:prstGeom prst="rect">
            <a:avLst/>
          </a:prstGeom>
          <a:noFill/>
        </p:spPr>
        <p:txBody>
          <a:bodyPr wrap="square" rtlCol="0">
            <a:spAutoFit/>
          </a:bodyPr>
          <a:lstStyle/>
          <a:p>
            <a:pPr algn="ctr"/>
            <a:r>
              <a:rPr lang="en-US" dirty="0">
                <a:solidFill>
                  <a:srgbClr val="FFFFFF"/>
                </a:solidFill>
              </a:rPr>
              <a:t>Documentary Photograph of Sergei Eisenstein in Tsar Nicholas II’s Throne </a:t>
            </a:r>
          </a:p>
          <a:p>
            <a:pPr algn="ctr"/>
            <a:r>
              <a:rPr lang="en-US" dirty="0">
                <a:solidFill>
                  <a:srgbClr val="FFFFFF"/>
                </a:solidFill>
              </a:rPr>
              <a:t>The Winter Palace</a:t>
            </a:r>
          </a:p>
          <a:p>
            <a:pPr algn="ctr"/>
            <a:r>
              <a:rPr lang="en-US" dirty="0">
                <a:solidFill>
                  <a:srgbClr val="FFFFFF"/>
                </a:solidFill>
              </a:rPr>
              <a:t>1927</a:t>
            </a:r>
          </a:p>
        </p:txBody>
      </p:sp>
      <p:pic>
        <p:nvPicPr>
          <p:cNvPr id="4" name="Picture 3" descr="A person sitting in a chair&#10;&#10;Description automatically generated">
            <a:extLst>
              <a:ext uri="{FF2B5EF4-FFF2-40B4-BE49-F238E27FC236}">
                <a16:creationId xmlns:a16="http://schemas.microsoft.com/office/drawing/2014/main" id="{F108A2EE-D95D-0844-8917-F45045F217EF}"/>
              </a:ext>
            </a:extLst>
          </p:cNvPr>
          <p:cNvPicPr>
            <a:picLocks noChangeAspect="1"/>
          </p:cNvPicPr>
          <p:nvPr/>
        </p:nvPicPr>
        <p:blipFill>
          <a:blip r:embed="rId2"/>
          <a:stretch>
            <a:fillRect/>
          </a:stretch>
        </p:blipFill>
        <p:spPr>
          <a:xfrm>
            <a:off x="0" y="0"/>
            <a:ext cx="4480560" cy="6858000"/>
          </a:xfrm>
          <a:prstGeom prst="rect">
            <a:avLst/>
          </a:prstGeom>
        </p:spPr>
      </p:pic>
    </p:spTree>
    <p:extLst>
      <p:ext uri="{BB962C8B-B14F-4D97-AF65-F5344CB8AC3E}">
        <p14:creationId xmlns:p14="http://schemas.microsoft.com/office/powerpoint/2010/main" val="1522656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2"/>
          <p:cNvSpPr>
            <a:spLocks noGrp="1"/>
          </p:cNvSpPr>
          <p:nvPr>
            <p:ph type="title" idx="4294967295"/>
          </p:nvPr>
        </p:nvSpPr>
        <p:spPr>
          <a:xfrm>
            <a:off x="1981200" y="5918200"/>
            <a:ext cx="8229600" cy="1143000"/>
          </a:xfrm>
        </p:spPr>
        <p:txBody>
          <a:bodyPr/>
          <a:lstStyle/>
          <a:p>
            <a:r>
              <a:rPr lang="en-US" sz="1200">
                <a:solidFill>
                  <a:srgbClr val="000000"/>
                </a:solidFill>
                <a:latin typeface="Calibri" charset="0"/>
                <a:ea typeface="ＭＳ Ｐゴシック" charset="0"/>
                <a:cs typeface="ＭＳ Ｐゴシック" charset="0"/>
              </a:rPr>
              <a:t>Aleksei Kruchenykh and Ol</a:t>
            </a:r>
            <a:r>
              <a:rPr lang="ja-JP" altLang="en-US" sz="1200">
                <a:solidFill>
                  <a:srgbClr val="000000"/>
                </a:solidFill>
                <a:latin typeface="Calibri" charset="0"/>
                <a:ea typeface="ＭＳ Ｐゴシック" charset="0"/>
                <a:cs typeface="ＭＳ Ｐゴシック" charset="0"/>
              </a:rPr>
              <a:t>’</a:t>
            </a:r>
            <a:r>
              <a:rPr lang="en-US" altLang="ja-JP" sz="1200">
                <a:solidFill>
                  <a:srgbClr val="000000"/>
                </a:solidFill>
                <a:latin typeface="Calibri" charset="0"/>
                <a:ea typeface="ＭＳ Ｐゴシック" charset="0"/>
                <a:cs typeface="ＭＳ Ｐゴシック" charset="0"/>
              </a:rPr>
              <a:t>ga Rozanova, </a:t>
            </a:r>
            <a:r>
              <a:rPr lang="en-US" altLang="ja-JP" sz="1200" i="1">
                <a:solidFill>
                  <a:srgbClr val="000000"/>
                </a:solidFill>
                <a:latin typeface="Calibri" charset="0"/>
                <a:ea typeface="ＭＳ Ｐゴシック" charset="0"/>
                <a:cs typeface="ＭＳ Ｐゴシック" charset="0"/>
              </a:rPr>
              <a:t>The Duck</a:t>
            </a:r>
            <a:r>
              <a:rPr lang="ja-JP" altLang="en-US" sz="1200" i="1">
                <a:solidFill>
                  <a:srgbClr val="000000"/>
                </a:solidFill>
                <a:latin typeface="Calibri" charset="0"/>
                <a:ea typeface="ＭＳ Ｐゴシック" charset="0"/>
                <a:cs typeface="ＭＳ Ｐゴシック" charset="0"/>
              </a:rPr>
              <a:t>’</a:t>
            </a:r>
            <a:r>
              <a:rPr lang="en-US" altLang="ja-JP" sz="1200" i="1">
                <a:solidFill>
                  <a:srgbClr val="000000"/>
                </a:solidFill>
                <a:latin typeface="Calibri" charset="0"/>
                <a:ea typeface="ＭＳ Ｐゴシック" charset="0"/>
                <a:cs typeface="ＭＳ Ｐゴシック" charset="0"/>
              </a:rPr>
              <a:t>s Nest</a:t>
            </a:r>
            <a:r>
              <a:rPr lang="en-US" altLang="ja-JP" sz="1200">
                <a:solidFill>
                  <a:srgbClr val="000000"/>
                </a:solidFill>
                <a:latin typeface="Calibri" charset="0"/>
                <a:ea typeface="ＭＳ Ｐゴシック" charset="0"/>
                <a:cs typeface="ＭＳ Ｐゴシック" charset="0"/>
              </a:rPr>
              <a:t>, 1913 </a:t>
            </a:r>
            <a:endParaRPr lang="en-US" sz="1200">
              <a:solidFill>
                <a:srgbClr val="000000"/>
              </a:solidFill>
              <a:latin typeface="Calibri" charset="0"/>
              <a:ea typeface="ＭＳ Ｐゴシック" charset="0"/>
              <a:cs typeface="ＭＳ Ｐゴシック" charset="0"/>
            </a:endParaRPr>
          </a:p>
        </p:txBody>
      </p:sp>
      <p:sp>
        <p:nvSpPr>
          <p:cNvPr id="2" name="TextBox 1"/>
          <p:cNvSpPr txBox="1"/>
          <p:nvPr/>
        </p:nvSpPr>
        <p:spPr>
          <a:xfrm>
            <a:off x="7858058" y="5196007"/>
            <a:ext cx="4333942" cy="1661993"/>
          </a:xfrm>
          <a:prstGeom prst="rect">
            <a:avLst/>
          </a:prstGeom>
          <a:noFill/>
        </p:spPr>
        <p:txBody>
          <a:bodyPr wrap="none" rtlCol="0">
            <a:spAutoFit/>
          </a:bodyPr>
          <a:lstStyle/>
          <a:p>
            <a:pPr algn="ctr"/>
            <a:r>
              <a:rPr lang="en-US" sz="2800" dirty="0">
                <a:solidFill>
                  <a:srgbClr val="FFFFFF"/>
                </a:solidFill>
                <a:latin typeface="Calibri" charset="0"/>
                <a:ea typeface="ＭＳ Ｐゴシック" charset="0"/>
                <a:cs typeface="ＭＳ Ｐゴシック" charset="0"/>
              </a:rPr>
              <a:t>Ivan </a:t>
            </a:r>
            <a:r>
              <a:rPr lang="en-US" sz="2800" dirty="0" err="1">
                <a:solidFill>
                  <a:srgbClr val="FFFFFF"/>
                </a:solidFill>
                <a:latin typeface="Calibri" charset="0"/>
                <a:ea typeface="ＭＳ Ｐゴシック" charset="0"/>
                <a:cs typeface="ＭＳ Ｐゴシック" charset="0"/>
              </a:rPr>
              <a:t>Vladimirov</a:t>
            </a:r>
            <a:endParaRPr lang="en-US" altLang="ja-JP" sz="2800" dirty="0">
              <a:solidFill>
                <a:srgbClr val="FFFFFF"/>
              </a:solidFill>
              <a:latin typeface="Calibri" charset="0"/>
              <a:ea typeface="ＭＳ Ｐゴシック" charset="0"/>
              <a:cs typeface="ＭＳ Ｐゴシック" charset="0"/>
            </a:endParaRPr>
          </a:p>
          <a:p>
            <a:pPr algn="ctr"/>
            <a:r>
              <a:rPr lang="en-US" altLang="ja-JP" sz="2800" i="1" dirty="0">
                <a:solidFill>
                  <a:srgbClr val="FFFFFF"/>
                </a:solidFill>
                <a:latin typeface="Calibri" charset="0"/>
                <a:ea typeface="ＭＳ Ｐゴシック" charset="0"/>
                <a:cs typeface="ＭＳ Ｐゴシック" charset="0"/>
              </a:rPr>
              <a:t>Pogrom in the Winter Palace</a:t>
            </a:r>
            <a:endParaRPr lang="en-US" altLang="ja-JP" sz="2800" dirty="0">
              <a:solidFill>
                <a:srgbClr val="FFFFFF"/>
              </a:solidFill>
              <a:latin typeface="Calibri" charset="0"/>
              <a:ea typeface="ＭＳ Ｐゴシック" charset="0"/>
              <a:cs typeface="ＭＳ Ｐゴシック" charset="0"/>
            </a:endParaRPr>
          </a:p>
          <a:p>
            <a:pPr algn="ctr"/>
            <a:r>
              <a:rPr lang="en-US" altLang="ja-JP" sz="2800" dirty="0">
                <a:solidFill>
                  <a:srgbClr val="FFFFFF"/>
                </a:solidFill>
                <a:latin typeface="Calibri" charset="0"/>
                <a:ea typeface="ＭＳ Ｐゴシック" charset="0"/>
                <a:cs typeface="ＭＳ Ｐゴシック" charset="0"/>
              </a:rPr>
              <a:t>1917</a:t>
            </a:r>
          </a:p>
          <a:p>
            <a:pPr algn="ctr"/>
            <a:endParaRPr lang="en-US" dirty="0">
              <a:solidFill>
                <a:srgbClr val="FFFFFF"/>
              </a:solidFill>
            </a:endParaRPr>
          </a:p>
        </p:txBody>
      </p:sp>
      <p:pic>
        <p:nvPicPr>
          <p:cNvPr id="5" name="Picture 4" descr="A painting of people in a room&#10;&#10;Description automatically generated">
            <a:extLst>
              <a:ext uri="{FF2B5EF4-FFF2-40B4-BE49-F238E27FC236}">
                <a16:creationId xmlns:a16="http://schemas.microsoft.com/office/drawing/2014/main" id="{9B23E168-8D08-794A-B538-60CE1352E4EE}"/>
              </a:ext>
            </a:extLst>
          </p:cNvPr>
          <p:cNvPicPr>
            <a:picLocks noChangeAspect="1"/>
          </p:cNvPicPr>
          <p:nvPr/>
        </p:nvPicPr>
        <p:blipFill>
          <a:blip r:embed="rId2"/>
          <a:stretch>
            <a:fillRect/>
          </a:stretch>
        </p:blipFill>
        <p:spPr>
          <a:xfrm>
            <a:off x="0" y="515889"/>
            <a:ext cx="7635955" cy="5511114"/>
          </a:xfrm>
          <a:prstGeom prst="rect">
            <a:avLst/>
          </a:prstGeom>
        </p:spPr>
      </p:pic>
    </p:spTree>
    <p:extLst>
      <p:ext uri="{BB962C8B-B14F-4D97-AF65-F5344CB8AC3E}">
        <p14:creationId xmlns:p14="http://schemas.microsoft.com/office/powerpoint/2010/main" val="19673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rick wall with different colored bricks&#10;&#10;Description automatically generated">
            <a:extLst>
              <a:ext uri="{FF2B5EF4-FFF2-40B4-BE49-F238E27FC236}">
                <a16:creationId xmlns:a16="http://schemas.microsoft.com/office/drawing/2014/main" id="{041E008A-54F0-C74A-B3A0-9127D98E6D97}"/>
              </a:ext>
            </a:extLst>
          </p:cNvPr>
          <p:cNvPicPr>
            <a:picLocks noChangeAspect="1"/>
          </p:cNvPicPr>
          <p:nvPr/>
        </p:nvPicPr>
        <p:blipFill>
          <a:blip r:embed="rId2"/>
          <a:stretch>
            <a:fillRect/>
          </a:stretch>
        </p:blipFill>
        <p:spPr>
          <a:xfrm>
            <a:off x="466846" y="955465"/>
            <a:ext cx="8611565" cy="4947070"/>
          </a:xfrm>
          <a:prstGeom prst="rect">
            <a:avLst/>
          </a:prstGeom>
        </p:spPr>
      </p:pic>
      <p:sp>
        <p:nvSpPr>
          <p:cNvPr id="7" name="TextBox 6">
            <a:extLst>
              <a:ext uri="{FF2B5EF4-FFF2-40B4-BE49-F238E27FC236}">
                <a16:creationId xmlns:a16="http://schemas.microsoft.com/office/drawing/2014/main" id="{3188F4F2-2BF1-FA4C-9CAE-1152A700DA3B}"/>
              </a:ext>
            </a:extLst>
          </p:cNvPr>
          <p:cNvSpPr txBox="1"/>
          <p:nvPr/>
        </p:nvSpPr>
        <p:spPr>
          <a:xfrm>
            <a:off x="9252213" y="2885761"/>
            <a:ext cx="2472941" cy="1815882"/>
          </a:xfrm>
          <a:prstGeom prst="rect">
            <a:avLst/>
          </a:prstGeom>
          <a:noFill/>
        </p:spPr>
        <p:txBody>
          <a:bodyPr wrap="square" rtlCol="0">
            <a:spAutoFit/>
          </a:bodyPr>
          <a:lstStyle/>
          <a:p>
            <a:pPr algn="ctr"/>
            <a:r>
              <a:rPr lang="en-US" sz="2800" dirty="0">
                <a:solidFill>
                  <a:srgbClr val="FFFFFF"/>
                </a:solidFill>
              </a:rPr>
              <a:t>Van </a:t>
            </a:r>
            <a:r>
              <a:rPr lang="en-US" sz="2800" dirty="0" err="1">
                <a:solidFill>
                  <a:srgbClr val="FFFFFF"/>
                </a:solidFill>
              </a:rPr>
              <a:t>Doesburg</a:t>
            </a:r>
            <a:endParaRPr lang="en-US" sz="2800" dirty="0">
              <a:solidFill>
                <a:srgbClr val="FFFFFF"/>
              </a:solidFill>
            </a:endParaRPr>
          </a:p>
          <a:p>
            <a:pPr algn="ctr"/>
            <a:r>
              <a:rPr lang="en-US" sz="2800" i="1" dirty="0">
                <a:solidFill>
                  <a:srgbClr val="FFFFFF"/>
                </a:solidFill>
              </a:rPr>
              <a:t>Brick Mosaic</a:t>
            </a:r>
          </a:p>
          <a:p>
            <a:pPr algn="ctr"/>
            <a:r>
              <a:rPr lang="en-US" sz="2800" dirty="0">
                <a:solidFill>
                  <a:srgbClr val="FFFFFF"/>
                </a:solidFill>
              </a:rPr>
              <a:t>1917-1918</a:t>
            </a:r>
          </a:p>
          <a:p>
            <a:pPr algn="ctr"/>
            <a:r>
              <a:rPr lang="en-US" sz="2800" dirty="0">
                <a:solidFill>
                  <a:srgbClr val="FFFFFF"/>
                </a:solidFill>
              </a:rPr>
              <a:t>De </a:t>
            </a:r>
            <a:r>
              <a:rPr lang="en-US" sz="2800" dirty="0" err="1">
                <a:solidFill>
                  <a:srgbClr val="FFFFFF"/>
                </a:solidFill>
              </a:rPr>
              <a:t>Vonk</a:t>
            </a:r>
            <a:r>
              <a:rPr lang="en-US" sz="2800" dirty="0">
                <a:solidFill>
                  <a:srgbClr val="FFFFFF"/>
                </a:solidFill>
              </a:rPr>
              <a:t> Hostel</a:t>
            </a:r>
          </a:p>
        </p:txBody>
      </p:sp>
    </p:spTree>
    <p:extLst>
      <p:ext uri="{BB962C8B-B14F-4D97-AF65-F5344CB8AC3E}">
        <p14:creationId xmlns:p14="http://schemas.microsoft.com/office/powerpoint/2010/main" val="252489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laque with gold text on it&#10;&#10;Description automatically generated">
            <a:extLst>
              <a:ext uri="{FF2B5EF4-FFF2-40B4-BE49-F238E27FC236}">
                <a16:creationId xmlns:a16="http://schemas.microsoft.com/office/drawing/2014/main" id="{4D633AD3-D5E0-0747-8DD2-542CFB079C0A}"/>
              </a:ext>
            </a:extLst>
          </p:cNvPr>
          <p:cNvPicPr>
            <a:picLocks noChangeAspect="1"/>
          </p:cNvPicPr>
          <p:nvPr/>
        </p:nvPicPr>
        <p:blipFill>
          <a:blip r:embed="rId2"/>
          <a:stretch>
            <a:fillRect/>
          </a:stretch>
        </p:blipFill>
        <p:spPr>
          <a:xfrm>
            <a:off x="83127" y="341415"/>
            <a:ext cx="6175169" cy="6175169"/>
          </a:xfrm>
          <a:prstGeom prst="rect">
            <a:avLst/>
          </a:prstGeom>
        </p:spPr>
      </p:pic>
      <p:sp>
        <p:nvSpPr>
          <p:cNvPr id="2" name="TextBox 1">
            <a:extLst>
              <a:ext uri="{FF2B5EF4-FFF2-40B4-BE49-F238E27FC236}">
                <a16:creationId xmlns:a16="http://schemas.microsoft.com/office/drawing/2014/main" id="{26B9CBBB-9A13-838D-FF73-1C5A836FFFEB}"/>
              </a:ext>
            </a:extLst>
          </p:cNvPr>
          <p:cNvSpPr txBox="1"/>
          <p:nvPr/>
        </p:nvSpPr>
        <p:spPr>
          <a:xfrm>
            <a:off x="6397556" y="2700155"/>
            <a:ext cx="5610895" cy="3816429"/>
          </a:xfrm>
          <a:prstGeom prst="rect">
            <a:avLst/>
          </a:prstGeom>
          <a:noFill/>
        </p:spPr>
        <p:txBody>
          <a:bodyPr wrap="none" rtlCol="0">
            <a:spAutoFit/>
          </a:bodyPr>
          <a:lstStyle/>
          <a:p>
            <a:pPr algn="ctr"/>
            <a:r>
              <a:rPr lang="en-US" sz="2800" dirty="0">
                <a:solidFill>
                  <a:srgbClr val="FFFFFF"/>
                </a:solidFill>
                <a:latin typeface="Calibri" charset="0"/>
                <a:ea typeface="ＭＳ Ｐゴシック" charset="0"/>
                <a:cs typeface="ＭＳ Ｐゴシック" charset="0"/>
              </a:rPr>
              <a:t>In this room, on the night of 25-26 </a:t>
            </a:r>
          </a:p>
          <a:p>
            <a:pPr algn="ctr"/>
            <a:r>
              <a:rPr lang="en-US" altLang="ja-JP" sz="2800" dirty="0">
                <a:solidFill>
                  <a:srgbClr val="FFFFFF"/>
                </a:solidFill>
                <a:latin typeface="Calibri" charset="0"/>
                <a:ea typeface="ＭＳ Ｐゴシック" charset="0"/>
                <a:cs typeface="ＭＳ Ｐゴシック" charset="0"/>
              </a:rPr>
              <a:t>October (7-8 November) 1917, </a:t>
            </a:r>
          </a:p>
          <a:p>
            <a:pPr algn="ctr"/>
            <a:r>
              <a:rPr lang="en-US" altLang="ja-JP" sz="2800" dirty="0">
                <a:solidFill>
                  <a:srgbClr val="FFFFFF"/>
                </a:solidFill>
                <a:latin typeface="Calibri" charset="0"/>
                <a:ea typeface="ＭＳ Ｐゴシック" charset="0"/>
                <a:cs typeface="ＭＳ Ｐゴシック" charset="0"/>
              </a:rPr>
              <a:t>members of the Red Guard and</a:t>
            </a:r>
          </a:p>
          <a:p>
            <a:pPr algn="ctr"/>
            <a:r>
              <a:rPr lang="en-US" altLang="ja-JP" sz="2800" dirty="0">
                <a:solidFill>
                  <a:srgbClr val="FFFFFF"/>
                </a:solidFill>
                <a:latin typeface="Calibri" charset="0"/>
                <a:ea typeface="ＭＳ Ｐゴシック" charset="0"/>
                <a:cs typeface="ＭＳ Ｐゴシック" charset="0"/>
              </a:rPr>
              <a:t>the soldiers</a:t>
            </a:r>
          </a:p>
          <a:p>
            <a:pPr algn="ctr"/>
            <a:r>
              <a:rPr lang="en-US" altLang="ja-JP" sz="2800" dirty="0">
                <a:solidFill>
                  <a:srgbClr val="FFFFFF"/>
                </a:solidFill>
                <a:latin typeface="Calibri" charset="0"/>
                <a:ea typeface="ＭＳ Ｐゴシック" charset="0"/>
                <a:cs typeface="ＭＳ Ｐゴシック" charset="0"/>
              </a:rPr>
              <a:t>and sailors who took the </a:t>
            </a:r>
          </a:p>
          <a:p>
            <a:pPr algn="ctr"/>
            <a:r>
              <a:rPr lang="en-US" altLang="ja-JP" sz="2800" dirty="0">
                <a:solidFill>
                  <a:srgbClr val="FFFFFF"/>
                </a:solidFill>
                <a:latin typeface="Calibri" charset="0"/>
                <a:ea typeface="ＭＳ Ｐゴシック" charset="0"/>
                <a:cs typeface="ＭＳ Ｐゴシック" charset="0"/>
              </a:rPr>
              <a:t>Winter Palace by storm, arrested the </a:t>
            </a:r>
          </a:p>
          <a:p>
            <a:pPr algn="ctr"/>
            <a:r>
              <a:rPr lang="en-US" altLang="ja-JP" sz="2800" dirty="0">
                <a:solidFill>
                  <a:srgbClr val="FFFFFF"/>
                </a:solidFill>
                <a:latin typeface="Calibri" charset="0"/>
                <a:ea typeface="ＭＳ Ｐゴシック" charset="0"/>
                <a:cs typeface="ＭＳ Ｐゴシック" charset="0"/>
              </a:rPr>
              <a:t>counter-revolutionary, bourgeois</a:t>
            </a:r>
          </a:p>
          <a:p>
            <a:pPr algn="ctr"/>
            <a:r>
              <a:rPr lang="en-US" altLang="ja-JP" sz="2800" dirty="0">
                <a:solidFill>
                  <a:srgbClr val="FFFFFF"/>
                </a:solidFill>
                <a:latin typeface="Calibri" charset="0"/>
                <a:ea typeface="ＭＳ Ｐゴシック" charset="0"/>
                <a:cs typeface="ＭＳ Ｐゴシック" charset="0"/>
              </a:rPr>
              <a:t>Provisional Government.</a:t>
            </a:r>
          </a:p>
          <a:p>
            <a:pPr algn="ctr"/>
            <a:endParaRPr lang="en-US" dirty="0">
              <a:solidFill>
                <a:srgbClr val="FFFFFF"/>
              </a:solidFill>
            </a:endParaRPr>
          </a:p>
        </p:txBody>
      </p:sp>
    </p:spTree>
    <p:extLst>
      <p:ext uri="{BB962C8B-B14F-4D97-AF65-F5344CB8AC3E}">
        <p14:creationId xmlns:p14="http://schemas.microsoft.com/office/powerpoint/2010/main" val="2419001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nin and Trotskii 19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813" y="1314203"/>
            <a:ext cx="5944187" cy="3987637"/>
          </a:xfrm>
          <a:prstGeom prst="rect">
            <a:avLst/>
          </a:prstGeom>
        </p:spPr>
      </p:pic>
      <p:pic>
        <p:nvPicPr>
          <p:cNvPr id="2" name="Picture 1" descr="A person standing behind a podium&#10;&#10;Description automatically generated">
            <a:extLst>
              <a:ext uri="{FF2B5EF4-FFF2-40B4-BE49-F238E27FC236}">
                <a16:creationId xmlns:a16="http://schemas.microsoft.com/office/drawing/2014/main" id="{0E25E782-6983-B9B9-9213-D53BD43CAA4D}"/>
              </a:ext>
            </a:extLst>
          </p:cNvPr>
          <p:cNvPicPr>
            <a:picLocks noChangeAspect="1"/>
          </p:cNvPicPr>
          <p:nvPr/>
        </p:nvPicPr>
        <p:blipFill>
          <a:blip r:embed="rId3"/>
          <a:stretch>
            <a:fillRect/>
          </a:stretch>
        </p:blipFill>
        <p:spPr>
          <a:xfrm>
            <a:off x="0" y="1660242"/>
            <a:ext cx="5944187" cy="3537516"/>
          </a:xfrm>
          <a:prstGeom prst="rect">
            <a:avLst/>
          </a:prstGeom>
        </p:spPr>
      </p:pic>
      <p:sp>
        <p:nvSpPr>
          <p:cNvPr id="3" name="Rectangle 2">
            <a:extLst>
              <a:ext uri="{FF2B5EF4-FFF2-40B4-BE49-F238E27FC236}">
                <a16:creationId xmlns:a16="http://schemas.microsoft.com/office/drawing/2014/main" id="{000B1B9A-4FB1-CC8A-1AD5-5A7947FDFACE}"/>
              </a:ext>
            </a:extLst>
          </p:cNvPr>
          <p:cNvSpPr>
            <a:spLocks noChangeArrowheads="1"/>
          </p:cNvSpPr>
          <p:nvPr/>
        </p:nvSpPr>
        <p:spPr bwMode="auto">
          <a:xfrm>
            <a:off x="381293" y="5551736"/>
            <a:ext cx="51816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000" dirty="0">
                <a:solidFill>
                  <a:schemeClr val="bg1"/>
                </a:solidFill>
              </a:rPr>
              <a:t>Sergei Eisenstein</a:t>
            </a:r>
          </a:p>
          <a:p>
            <a:pPr algn="ctr"/>
            <a:r>
              <a:rPr lang="en-US" sz="2000" dirty="0">
                <a:solidFill>
                  <a:schemeClr val="bg1"/>
                </a:solidFill>
              </a:rPr>
              <a:t>“Lenin” Film Still from </a:t>
            </a:r>
            <a:r>
              <a:rPr lang="en-US" sz="2000" i="1" dirty="0">
                <a:solidFill>
                  <a:schemeClr val="bg1"/>
                </a:solidFill>
              </a:rPr>
              <a:t>October</a:t>
            </a:r>
          </a:p>
          <a:p>
            <a:pPr algn="ctr"/>
            <a:r>
              <a:rPr lang="en-US" sz="2000" dirty="0">
                <a:solidFill>
                  <a:schemeClr val="bg1"/>
                </a:solidFill>
              </a:rPr>
              <a:t>1928</a:t>
            </a:r>
          </a:p>
        </p:txBody>
      </p:sp>
      <p:sp>
        <p:nvSpPr>
          <p:cNvPr id="5" name="Rectangle 4">
            <a:extLst>
              <a:ext uri="{FF2B5EF4-FFF2-40B4-BE49-F238E27FC236}">
                <a16:creationId xmlns:a16="http://schemas.microsoft.com/office/drawing/2014/main" id="{C960D3C2-2D93-C9E7-2CA2-F450B18091B3}"/>
              </a:ext>
            </a:extLst>
          </p:cNvPr>
          <p:cNvSpPr>
            <a:spLocks noChangeArrowheads="1"/>
          </p:cNvSpPr>
          <p:nvPr/>
        </p:nvSpPr>
        <p:spPr bwMode="auto">
          <a:xfrm>
            <a:off x="6629109" y="5551736"/>
            <a:ext cx="51816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000" dirty="0">
                <a:solidFill>
                  <a:schemeClr val="bg1"/>
                </a:solidFill>
              </a:rPr>
              <a:t>Documentary Photograph of Vladimir Lenin</a:t>
            </a:r>
          </a:p>
          <a:p>
            <a:pPr algn="ctr"/>
            <a:r>
              <a:rPr lang="en-US" sz="2000" dirty="0">
                <a:solidFill>
                  <a:schemeClr val="bg1"/>
                </a:solidFill>
              </a:rPr>
              <a:t>at the Rostrum</a:t>
            </a:r>
          </a:p>
          <a:p>
            <a:pPr algn="ctr"/>
            <a:r>
              <a:rPr lang="en-US" sz="2000" dirty="0">
                <a:solidFill>
                  <a:schemeClr val="bg1"/>
                </a:solidFill>
              </a:rPr>
              <a:t>1918</a:t>
            </a:r>
          </a:p>
        </p:txBody>
      </p:sp>
    </p:spTree>
    <p:extLst>
      <p:ext uri="{BB962C8B-B14F-4D97-AF65-F5344CB8AC3E}">
        <p14:creationId xmlns:p14="http://schemas.microsoft.com/office/powerpoint/2010/main" val="3916435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1C4C81-7F6A-1D45-89CE-D308A73DFC18}"/>
              </a:ext>
            </a:extLst>
          </p:cNvPr>
          <p:cNvSpPr>
            <a:spLocks noGrp="1"/>
          </p:cNvSpPr>
          <p:nvPr>
            <p:ph type="title"/>
          </p:nvPr>
        </p:nvSpPr>
        <p:spPr>
          <a:xfrm>
            <a:off x="1805354" y="1117121"/>
            <a:ext cx="8253046" cy="4087925"/>
          </a:xfrm>
        </p:spPr>
        <p:txBody>
          <a:bodyPr>
            <a:normAutofit/>
          </a:bodyPr>
          <a:lstStyle/>
          <a:p>
            <a:pPr algn="ctr"/>
            <a:r>
              <a:rPr lang="en-US" sz="4000" dirty="0">
                <a:solidFill>
                  <a:srgbClr val="C00000"/>
                </a:solidFill>
              </a:rPr>
              <a:t>After all that, what happens to art?</a:t>
            </a:r>
          </a:p>
        </p:txBody>
      </p:sp>
    </p:spTree>
    <p:extLst>
      <p:ext uri="{BB962C8B-B14F-4D97-AF65-F5344CB8AC3E}">
        <p14:creationId xmlns:p14="http://schemas.microsoft.com/office/powerpoint/2010/main" val="376268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C82441-778B-D44E-95D5-E5CD353633D7}"/>
              </a:ext>
            </a:extLst>
          </p:cNvPr>
          <p:cNvPicPr>
            <a:picLocks noChangeAspect="1"/>
          </p:cNvPicPr>
          <p:nvPr/>
        </p:nvPicPr>
        <p:blipFill>
          <a:blip r:embed="rId2"/>
          <a:stretch>
            <a:fillRect/>
          </a:stretch>
        </p:blipFill>
        <p:spPr>
          <a:xfrm>
            <a:off x="5697463" y="2038865"/>
            <a:ext cx="6494537" cy="4819135"/>
          </a:xfrm>
          <a:prstGeom prst="rect">
            <a:avLst/>
          </a:prstGeom>
        </p:spPr>
      </p:pic>
      <p:pic>
        <p:nvPicPr>
          <p:cNvPr id="7" name="Picture 6" descr="A collage of a person&#10;&#10;Description automatically generated">
            <a:extLst>
              <a:ext uri="{FF2B5EF4-FFF2-40B4-BE49-F238E27FC236}">
                <a16:creationId xmlns:a16="http://schemas.microsoft.com/office/drawing/2014/main" id="{5A60B922-631C-8C48-897F-60DD9266F7D4}"/>
              </a:ext>
            </a:extLst>
          </p:cNvPr>
          <p:cNvPicPr>
            <a:picLocks noChangeAspect="1"/>
          </p:cNvPicPr>
          <p:nvPr/>
        </p:nvPicPr>
        <p:blipFill>
          <a:blip r:embed="rId3"/>
          <a:stretch>
            <a:fillRect/>
          </a:stretch>
        </p:blipFill>
        <p:spPr>
          <a:xfrm>
            <a:off x="7035" y="-9268"/>
            <a:ext cx="5549900" cy="4457700"/>
          </a:xfrm>
          <a:prstGeom prst="rect">
            <a:avLst/>
          </a:prstGeom>
        </p:spPr>
      </p:pic>
      <p:sp>
        <p:nvSpPr>
          <p:cNvPr id="8" name="TextBox 7">
            <a:extLst>
              <a:ext uri="{FF2B5EF4-FFF2-40B4-BE49-F238E27FC236}">
                <a16:creationId xmlns:a16="http://schemas.microsoft.com/office/drawing/2014/main" id="{ED4FB697-C0CD-F441-AA7B-DCFF92F67F6A}"/>
              </a:ext>
            </a:extLst>
          </p:cNvPr>
          <p:cNvSpPr txBox="1"/>
          <p:nvPr/>
        </p:nvSpPr>
        <p:spPr>
          <a:xfrm>
            <a:off x="1190940" y="4766618"/>
            <a:ext cx="3182089" cy="1384995"/>
          </a:xfrm>
          <a:prstGeom prst="rect">
            <a:avLst/>
          </a:prstGeom>
          <a:noFill/>
        </p:spPr>
        <p:txBody>
          <a:bodyPr wrap="none" rtlCol="0">
            <a:spAutoFit/>
          </a:bodyPr>
          <a:lstStyle/>
          <a:p>
            <a:pPr algn="ctr"/>
            <a:r>
              <a:rPr lang="en-US" sz="2800" dirty="0">
                <a:solidFill>
                  <a:srgbClr val="FFFFFF"/>
                </a:solidFill>
              </a:rPr>
              <a:t>Anatolii </a:t>
            </a:r>
            <a:r>
              <a:rPr lang="en-US" sz="2800" dirty="0" err="1">
                <a:solidFill>
                  <a:srgbClr val="FFFFFF"/>
                </a:solidFill>
              </a:rPr>
              <a:t>Lunacharsky</a:t>
            </a:r>
            <a:endParaRPr lang="en-US" sz="2800" dirty="0">
              <a:solidFill>
                <a:srgbClr val="FFFFFF"/>
              </a:solidFill>
            </a:endParaRPr>
          </a:p>
          <a:p>
            <a:pPr algn="ctr"/>
            <a:r>
              <a:rPr lang="en-US" sz="2800" dirty="0">
                <a:solidFill>
                  <a:srgbClr val="FFFFFF"/>
                </a:solidFill>
              </a:rPr>
              <a:t>b. 1875</a:t>
            </a:r>
          </a:p>
          <a:p>
            <a:pPr algn="ctr"/>
            <a:r>
              <a:rPr lang="en-US" sz="2800" dirty="0">
                <a:solidFill>
                  <a:srgbClr val="FFFFFF"/>
                </a:solidFill>
              </a:rPr>
              <a:t>d. 1933</a:t>
            </a:r>
          </a:p>
        </p:txBody>
      </p:sp>
      <p:sp>
        <p:nvSpPr>
          <p:cNvPr id="9" name="TextBox 8">
            <a:extLst>
              <a:ext uri="{FF2B5EF4-FFF2-40B4-BE49-F238E27FC236}">
                <a16:creationId xmlns:a16="http://schemas.microsoft.com/office/drawing/2014/main" id="{8638A1DA-9980-7743-98B2-82FD69297CAD}"/>
              </a:ext>
            </a:extLst>
          </p:cNvPr>
          <p:cNvSpPr txBox="1"/>
          <p:nvPr/>
        </p:nvSpPr>
        <p:spPr>
          <a:xfrm>
            <a:off x="7364941" y="272877"/>
            <a:ext cx="3159584" cy="1384995"/>
          </a:xfrm>
          <a:prstGeom prst="rect">
            <a:avLst/>
          </a:prstGeom>
          <a:noFill/>
        </p:spPr>
        <p:txBody>
          <a:bodyPr wrap="none" rtlCol="0">
            <a:spAutoFit/>
          </a:bodyPr>
          <a:lstStyle/>
          <a:p>
            <a:pPr algn="ctr"/>
            <a:r>
              <a:rPr lang="en-US" sz="2800" dirty="0">
                <a:solidFill>
                  <a:srgbClr val="FFFFFF"/>
                </a:solidFill>
              </a:rPr>
              <a:t>Aleksandr Bogdanov</a:t>
            </a:r>
          </a:p>
          <a:p>
            <a:pPr algn="ctr"/>
            <a:r>
              <a:rPr lang="en-US" sz="2800" dirty="0">
                <a:solidFill>
                  <a:srgbClr val="FFFFFF"/>
                </a:solidFill>
              </a:rPr>
              <a:t>b. 1873</a:t>
            </a:r>
          </a:p>
          <a:p>
            <a:pPr algn="ctr"/>
            <a:r>
              <a:rPr lang="en-US" sz="2800" dirty="0">
                <a:solidFill>
                  <a:srgbClr val="FFFFFF"/>
                </a:solidFill>
              </a:rPr>
              <a:t>d. 1928</a:t>
            </a:r>
          </a:p>
        </p:txBody>
      </p:sp>
    </p:spTree>
    <p:extLst>
      <p:ext uri="{BB962C8B-B14F-4D97-AF65-F5344CB8AC3E}">
        <p14:creationId xmlns:p14="http://schemas.microsoft.com/office/powerpoint/2010/main" val="145202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desk&#10;&#10;Description automatically generated">
            <a:extLst>
              <a:ext uri="{FF2B5EF4-FFF2-40B4-BE49-F238E27FC236}">
                <a16:creationId xmlns:a16="http://schemas.microsoft.com/office/drawing/2014/main" id="{723B9AF5-F3B6-5F48-97D8-495751896A89}"/>
              </a:ext>
            </a:extLst>
          </p:cNvPr>
          <p:cNvPicPr>
            <a:picLocks noChangeAspect="1"/>
          </p:cNvPicPr>
          <p:nvPr/>
        </p:nvPicPr>
        <p:blipFill>
          <a:blip r:embed="rId2"/>
          <a:stretch>
            <a:fillRect/>
          </a:stretch>
        </p:blipFill>
        <p:spPr>
          <a:xfrm>
            <a:off x="0" y="852616"/>
            <a:ext cx="5270236" cy="5431805"/>
          </a:xfrm>
          <a:prstGeom prst="rect">
            <a:avLst/>
          </a:prstGeom>
        </p:spPr>
      </p:pic>
      <p:pic>
        <p:nvPicPr>
          <p:cNvPr id="7" name="Picture 6" descr="A person with a beard and a bag of blood&#10;&#10;Description automatically generated">
            <a:extLst>
              <a:ext uri="{FF2B5EF4-FFF2-40B4-BE49-F238E27FC236}">
                <a16:creationId xmlns:a16="http://schemas.microsoft.com/office/drawing/2014/main" id="{D71B0D53-1408-4D40-AB91-281120B90F22}"/>
              </a:ext>
            </a:extLst>
          </p:cNvPr>
          <p:cNvPicPr>
            <a:picLocks noChangeAspect="1"/>
          </p:cNvPicPr>
          <p:nvPr/>
        </p:nvPicPr>
        <p:blipFill>
          <a:blip r:embed="rId3"/>
          <a:stretch>
            <a:fillRect/>
          </a:stretch>
        </p:blipFill>
        <p:spPr>
          <a:xfrm>
            <a:off x="5779401" y="852616"/>
            <a:ext cx="6412600" cy="5197025"/>
          </a:xfrm>
          <a:prstGeom prst="rect">
            <a:avLst/>
          </a:prstGeom>
        </p:spPr>
      </p:pic>
    </p:spTree>
    <p:extLst>
      <p:ext uri="{BB962C8B-B14F-4D97-AF65-F5344CB8AC3E}">
        <p14:creationId xmlns:p14="http://schemas.microsoft.com/office/powerpoint/2010/main" val="423807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9A927D4-A2CD-4644-8CEC-56D5E5BB36B5}"/>
              </a:ext>
            </a:extLst>
          </p:cNvPr>
          <p:cNvSpPr>
            <a:spLocks noGrp="1"/>
          </p:cNvSpPr>
          <p:nvPr>
            <p:ph type="title"/>
          </p:nvPr>
        </p:nvSpPr>
        <p:spPr>
          <a:xfrm>
            <a:off x="2084832" y="1016983"/>
            <a:ext cx="8339328" cy="4864833"/>
          </a:xfrm>
        </p:spPr>
        <p:txBody>
          <a:bodyPr>
            <a:normAutofit/>
          </a:bodyPr>
          <a:lstStyle/>
          <a:p>
            <a:r>
              <a:rPr lang="en-US" sz="2400" dirty="0">
                <a:solidFill>
                  <a:schemeClr val="bg1"/>
                </a:solidFill>
              </a:rPr>
              <a:t>“The methods of proletarian creation are founded on the methods of proletarian labor, i.e. the type of work that is characteristic for the workers in modern heavy industry. </a:t>
            </a:r>
            <a:br>
              <a:rPr lang="en-US" sz="2400" dirty="0">
                <a:solidFill>
                  <a:schemeClr val="bg1"/>
                </a:solidFill>
              </a:rPr>
            </a:br>
            <a:r>
              <a:rPr lang="en-US" sz="2400" dirty="0">
                <a:solidFill>
                  <a:schemeClr val="bg1"/>
                </a:solidFill>
              </a:rPr>
              <a:t>	The characteristics of this type are: (1) the unification of elements in “physical” and “spiritual” labor; (2) the transparent, unconcealed, and unmasked collectivism of its actual form. The former depends on the </a:t>
            </a:r>
            <a:r>
              <a:rPr lang="en-US" sz="2400" i="1" dirty="0">
                <a:solidFill>
                  <a:schemeClr val="bg1"/>
                </a:solidFill>
              </a:rPr>
              <a:t>scientific</a:t>
            </a:r>
            <a:r>
              <a:rPr lang="en-US" sz="2400" dirty="0">
                <a:solidFill>
                  <a:schemeClr val="bg1"/>
                </a:solidFill>
              </a:rPr>
              <a:t> character of modern technology, in particular on the transference of mechanical effort to the machine: the worker is turning increasingly into a “master” of iron slaves, while his own labor is changing more and more into “spiritual” endeavor—concentration, calculation, control, and initiative; accordingly, the role of muscular tension is decreasing.”</a:t>
            </a:r>
            <a:br>
              <a:rPr lang="en-US" sz="2400" dirty="0">
                <a:solidFill>
                  <a:schemeClr val="bg1"/>
                </a:solidFill>
              </a:rPr>
            </a:br>
            <a:br>
              <a:rPr lang="en-US" sz="2400" dirty="0">
                <a:solidFill>
                  <a:schemeClr val="bg1"/>
                </a:solidFill>
              </a:rPr>
            </a:br>
            <a:r>
              <a:rPr lang="en-US" sz="2400" dirty="0">
                <a:solidFill>
                  <a:schemeClr val="bg1"/>
                </a:solidFill>
              </a:rPr>
              <a:t>~Aleksandr Bogdanov “Paths of Proletarian Creation,” 1920. </a:t>
            </a:r>
          </a:p>
        </p:txBody>
      </p:sp>
    </p:spTree>
    <p:extLst>
      <p:ext uri="{BB962C8B-B14F-4D97-AF65-F5344CB8AC3E}">
        <p14:creationId xmlns:p14="http://schemas.microsoft.com/office/powerpoint/2010/main" val="3800358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Первая конференция Пролеткульта 1918 г.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479" y="0"/>
            <a:ext cx="8199042" cy="6026296"/>
          </a:xfrm>
          <a:prstGeom prst="rect">
            <a:avLst/>
          </a:prstGeom>
        </p:spPr>
      </p:pic>
      <p:sp>
        <p:nvSpPr>
          <p:cNvPr id="5" name="TextBox 4"/>
          <p:cNvSpPr txBox="1"/>
          <p:nvPr/>
        </p:nvSpPr>
        <p:spPr>
          <a:xfrm>
            <a:off x="4161491" y="6123787"/>
            <a:ext cx="4238548" cy="369332"/>
          </a:xfrm>
          <a:prstGeom prst="rect">
            <a:avLst/>
          </a:prstGeom>
          <a:noFill/>
        </p:spPr>
        <p:txBody>
          <a:bodyPr wrap="none" rtlCol="0">
            <a:spAutoFit/>
          </a:bodyPr>
          <a:lstStyle/>
          <a:p>
            <a:r>
              <a:rPr lang="en-US" dirty="0">
                <a:solidFill>
                  <a:srgbClr val="FFFFFF"/>
                </a:solidFill>
              </a:rPr>
              <a:t>First </a:t>
            </a:r>
            <a:r>
              <a:rPr lang="en-US" dirty="0" err="1">
                <a:solidFill>
                  <a:srgbClr val="FFFFFF"/>
                </a:solidFill>
              </a:rPr>
              <a:t>Proletkul’t</a:t>
            </a:r>
            <a:r>
              <a:rPr lang="en-US" dirty="0">
                <a:solidFill>
                  <a:srgbClr val="FFFFFF"/>
                </a:solidFill>
              </a:rPr>
              <a:t> Conference, Moscow, 1918</a:t>
            </a:r>
          </a:p>
        </p:txBody>
      </p:sp>
    </p:spTree>
    <p:extLst>
      <p:ext uri="{BB962C8B-B14F-4D97-AF65-F5344CB8AC3E}">
        <p14:creationId xmlns:p14="http://schemas.microsoft.com/office/powerpoint/2010/main" val="3167823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1C4C81-7F6A-1D45-89CE-D308A73DFC18}"/>
              </a:ext>
            </a:extLst>
          </p:cNvPr>
          <p:cNvSpPr>
            <a:spLocks noGrp="1"/>
          </p:cNvSpPr>
          <p:nvPr>
            <p:ph type="title"/>
          </p:nvPr>
        </p:nvSpPr>
        <p:spPr>
          <a:xfrm>
            <a:off x="1805354" y="1117121"/>
            <a:ext cx="8253046" cy="4087925"/>
          </a:xfrm>
        </p:spPr>
        <p:txBody>
          <a:bodyPr>
            <a:normAutofit fontScale="90000"/>
          </a:bodyPr>
          <a:lstStyle/>
          <a:p>
            <a:r>
              <a:rPr lang="en-US" sz="2800" dirty="0">
                <a:solidFill>
                  <a:schemeClr val="bg1"/>
                </a:solidFill>
              </a:rPr>
              <a:t>“4.) Art is divided up into a large number of directions. The proletariat is only just working out its own artistic criteria, and therefore no state authority or any professional union should regard any one of them as belonging to the state; at the same time, however, they should render every assistance to the new searches in art.”</a:t>
            </a:r>
            <a:br>
              <a:rPr lang="en-US" sz="2800" dirty="0">
                <a:solidFill>
                  <a:schemeClr val="bg1"/>
                </a:solidFill>
              </a:rPr>
            </a:br>
            <a:br>
              <a:rPr lang="en-US" sz="2800" dirty="0">
                <a:solidFill>
                  <a:schemeClr val="bg1"/>
                </a:solidFill>
              </a:rPr>
            </a:br>
            <a:r>
              <a:rPr lang="en-US" sz="2800" dirty="0">
                <a:solidFill>
                  <a:schemeClr val="bg1"/>
                </a:solidFill>
              </a:rPr>
              <a:t>~</a:t>
            </a:r>
            <a:r>
              <a:rPr lang="en-US" sz="2800" dirty="0" err="1">
                <a:solidFill>
                  <a:schemeClr val="bg1"/>
                </a:solidFill>
              </a:rPr>
              <a:t>Lunacharsky</a:t>
            </a:r>
            <a:r>
              <a:rPr lang="en-US" sz="2800" dirty="0">
                <a:solidFill>
                  <a:schemeClr val="bg1"/>
                </a:solidFill>
              </a:rPr>
              <a:t> and </a:t>
            </a:r>
            <a:r>
              <a:rPr lang="en-US" sz="2800" dirty="0" err="1">
                <a:solidFill>
                  <a:schemeClr val="bg1"/>
                </a:solidFill>
              </a:rPr>
              <a:t>Slavinsky</a:t>
            </a:r>
            <a:r>
              <a:rPr lang="en-US" sz="2800" dirty="0">
                <a:solidFill>
                  <a:schemeClr val="bg1"/>
                </a:solidFill>
              </a:rPr>
              <a:t>, “Theses of the Art Section </a:t>
            </a:r>
            <a:r>
              <a:rPr lang="en-US" sz="2800" dirty="0" err="1">
                <a:solidFill>
                  <a:schemeClr val="bg1"/>
                </a:solidFill>
              </a:rPr>
              <a:t>Narkompros</a:t>
            </a:r>
            <a:r>
              <a:rPr lang="en-US" sz="2800" dirty="0">
                <a:solidFill>
                  <a:schemeClr val="bg1"/>
                </a:solidFill>
              </a:rPr>
              <a:t> and the Central Committee of the Union of Art Workers Concerning Basic Policy in the Field of Art,” 1920 </a:t>
            </a:r>
          </a:p>
        </p:txBody>
      </p:sp>
    </p:spTree>
    <p:extLst>
      <p:ext uri="{BB962C8B-B14F-4D97-AF65-F5344CB8AC3E}">
        <p14:creationId xmlns:p14="http://schemas.microsoft.com/office/powerpoint/2010/main" val="1583642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ith Lunacharsky 1 May 19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66270" cy="6831080"/>
          </a:xfrm>
          <a:prstGeom prst="rect">
            <a:avLst/>
          </a:prstGeom>
        </p:spPr>
      </p:pic>
      <p:sp>
        <p:nvSpPr>
          <p:cNvPr id="5" name="TextBox 4"/>
          <p:cNvSpPr txBox="1"/>
          <p:nvPr/>
        </p:nvSpPr>
        <p:spPr>
          <a:xfrm>
            <a:off x="7492793" y="4553465"/>
            <a:ext cx="2923951" cy="1938992"/>
          </a:xfrm>
          <a:prstGeom prst="rect">
            <a:avLst/>
          </a:prstGeom>
          <a:noFill/>
        </p:spPr>
        <p:txBody>
          <a:bodyPr wrap="square" rtlCol="0">
            <a:spAutoFit/>
          </a:bodyPr>
          <a:lstStyle/>
          <a:p>
            <a:pPr algn="ctr"/>
            <a:r>
              <a:rPr lang="en-US" sz="2400" dirty="0">
                <a:solidFill>
                  <a:srgbClr val="FFFFFF"/>
                </a:solidFill>
              </a:rPr>
              <a:t>David Shterenberg</a:t>
            </a:r>
          </a:p>
          <a:p>
            <a:pPr algn="ctr"/>
            <a:r>
              <a:rPr lang="en-US" sz="2400" dirty="0" err="1">
                <a:solidFill>
                  <a:srgbClr val="FFFFFF"/>
                </a:solidFill>
              </a:rPr>
              <a:t>Lunacharsky</a:t>
            </a:r>
            <a:endParaRPr lang="en-US" sz="2400" dirty="0">
              <a:solidFill>
                <a:srgbClr val="FFFFFF"/>
              </a:solidFill>
            </a:endParaRPr>
          </a:p>
          <a:p>
            <a:pPr algn="ctr"/>
            <a:r>
              <a:rPr lang="en-US" sz="2400" dirty="0">
                <a:solidFill>
                  <a:srgbClr val="FFFFFF"/>
                </a:solidFill>
              </a:rPr>
              <a:t>Lenin </a:t>
            </a:r>
          </a:p>
          <a:p>
            <a:pPr algn="ctr"/>
            <a:r>
              <a:rPr lang="en-US" sz="2400" dirty="0">
                <a:solidFill>
                  <a:srgbClr val="FFFFFF"/>
                </a:solidFill>
              </a:rPr>
              <a:t>Moscow</a:t>
            </a:r>
          </a:p>
          <a:p>
            <a:pPr algn="ctr"/>
            <a:r>
              <a:rPr lang="en-US" sz="2400" dirty="0">
                <a:solidFill>
                  <a:srgbClr val="FFFFFF"/>
                </a:solidFill>
              </a:rPr>
              <a:t>May 1919</a:t>
            </a:r>
          </a:p>
        </p:txBody>
      </p:sp>
    </p:spTree>
    <p:extLst>
      <p:ext uri="{BB962C8B-B14F-4D97-AF65-F5344CB8AC3E}">
        <p14:creationId xmlns:p14="http://schemas.microsoft.com/office/powerpoint/2010/main" val="787228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Шапка.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789" y="0"/>
            <a:ext cx="7616998" cy="5689240"/>
          </a:xfrm>
          <a:prstGeom prst="rect">
            <a:avLst/>
          </a:prstGeom>
        </p:spPr>
      </p:pic>
    </p:spTree>
    <p:extLst>
      <p:ext uri="{BB962C8B-B14F-4D97-AF65-F5344CB8AC3E}">
        <p14:creationId xmlns:p14="http://schemas.microsoft.com/office/powerpoint/2010/main" val="394887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ugo Ball Zurich 191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421" y="0"/>
            <a:ext cx="3924221" cy="6857999"/>
          </a:xfrm>
          <a:prstGeom prst="rect">
            <a:avLst/>
          </a:prstGeom>
        </p:spPr>
      </p:pic>
      <p:pic>
        <p:nvPicPr>
          <p:cNvPr id="2" name="Picture 1" descr="Ball Poetry 1916.png">
            <a:extLst>
              <a:ext uri="{FF2B5EF4-FFF2-40B4-BE49-F238E27FC236}">
                <a16:creationId xmlns:a16="http://schemas.microsoft.com/office/drawing/2014/main" id="{1A500413-74E4-AA00-7EA6-77CE7BE4D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619" y="0"/>
            <a:ext cx="4474845" cy="6858000"/>
          </a:xfrm>
          <a:prstGeom prst="rect">
            <a:avLst/>
          </a:prstGeom>
        </p:spPr>
      </p:pic>
    </p:spTree>
    <p:extLst>
      <p:ext uri="{BB962C8B-B14F-4D97-AF65-F5344CB8AC3E}">
        <p14:creationId xmlns:p14="http://schemas.microsoft.com/office/powerpoint/2010/main" val="1950220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1C4C81-7F6A-1D45-89CE-D308A73DFC18}"/>
              </a:ext>
            </a:extLst>
          </p:cNvPr>
          <p:cNvSpPr>
            <a:spLocks noGrp="1"/>
          </p:cNvSpPr>
          <p:nvPr>
            <p:ph type="title"/>
          </p:nvPr>
        </p:nvSpPr>
        <p:spPr>
          <a:xfrm>
            <a:off x="1805354" y="1117121"/>
            <a:ext cx="8253046" cy="4087925"/>
          </a:xfrm>
        </p:spPr>
        <p:txBody>
          <a:bodyPr>
            <a:normAutofit/>
          </a:bodyPr>
          <a:lstStyle/>
          <a:p>
            <a:r>
              <a:rPr lang="en-US" sz="2800" dirty="0">
                <a:solidFill>
                  <a:schemeClr val="bg1"/>
                </a:solidFill>
              </a:rPr>
              <a:t>“These new forces will give us the chance to carry out those mass art creations the state now needs. Objectives of an agitational and decorative nature (it is essential to transform the whole face of our cities and the furnishings of our buildings) are creating the basis without which no art can exist.”</a:t>
            </a:r>
            <a:br>
              <a:rPr lang="en-US" sz="2800" dirty="0">
                <a:solidFill>
                  <a:schemeClr val="bg1"/>
                </a:solidFill>
              </a:rPr>
            </a:br>
            <a:br>
              <a:rPr lang="en-US" sz="2800" dirty="0">
                <a:solidFill>
                  <a:schemeClr val="bg1"/>
                </a:solidFill>
              </a:rPr>
            </a:br>
            <a:r>
              <a:rPr lang="en-US" sz="2800" dirty="0">
                <a:solidFill>
                  <a:schemeClr val="bg1"/>
                </a:solidFill>
              </a:rPr>
              <a:t>~Shterenberg, “Our Task,” 1920 </a:t>
            </a:r>
          </a:p>
        </p:txBody>
      </p:sp>
    </p:spTree>
    <p:extLst>
      <p:ext uri="{BB962C8B-B14F-4D97-AF65-F5344CB8AC3E}">
        <p14:creationId xmlns:p14="http://schemas.microsoft.com/office/powerpoint/2010/main" val="4188183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ill Life with Candy 19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5184589" cy="6858001"/>
          </a:xfrm>
          <a:prstGeom prst="rect">
            <a:avLst/>
          </a:prstGeom>
        </p:spPr>
      </p:pic>
      <p:sp>
        <p:nvSpPr>
          <p:cNvPr id="7" name="TextBox 6"/>
          <p:cNvSpPr txBox="1"/>
          <p:nvPr/>
        </p:nvSpPr>
        <p:spPr>
          <a:xfrm>
            <a:off x="6938532" y="4902792"/>
            <a:ext cx="2734868" cy="1754327"/>
          </a:xfrm>
          <a:prstGeom prst="rect">
            <a:avLst/>
          </a:prstGeom>
          <a:noFill/>
        </p:spPr>
        <p:txBody>
          <a:bodyPr wrap="none" rtlCol="0">
            <a:spAutoFit/>
          </a:bodyPr>
          <a:lstStyle/>
          <a:p>
            <a:pPr algn="ctr"/>
            <a:r>
              <a:rPr lang="en-US" dirty="0">
                <a:solidFill>
                  <a:srgbClr val="FFFFFF"/>
                </a:solidFill>
              </a:rPr>
              <a:t>David Shterenberg</a:t>
            </a:r>
          </a:p>
          <a:p>
            <a:pPr algn="ctr"/>
            <a:r>
              <a:rPr lang="en-US" i="1" dirty="0">
                <a:solidFill>
                  <a:srgbClr val="FFFFFF"/>
                </a:solidFill>
              </a:rPr>
              <a:t>Still Life with Candy</a:t>
            </a:r>
          </a:p>
          <a:p>
            <a:pPr algn="ctr"/>
            <a:r>
              <a:rPr lang="en-US" dirty="0">
                <a:solidFill>
                  <a:srgbClr val="FFFFFF"/>
                </a:solidFill>
              </a:rPr>
              <a:t>1919</a:t>
            </a:r>
          </a:p>
          <a:p>
            <a:pPr algn="ctr"/>
            <a:r>
              <a:rPr lang="en-US" dirty="0">
                <a:solidFill>
                  <a:srgbClr val="FFFFFF"/>
                </a:solidFill>
              </a:rPr>
              <a:t>Oil on canvas</a:t>
            </a:r>
          </a:p>
          <a:p>
            <a:pPr algn="ctr"/>
            <a:r>
              <a:rPr lang="en-US" dirty="0">
                <a:solidFill>
                  <a:srgbClr val="FFFFFF"/>
                </a:solidFill>
              </a:rPr>
              <a:t>Private Collection, Moscow</a:t>
            </a:r>
          </a:p>
          <a:p>
            <a:endParaRPr lang="en-US" dirty="0">
              <a:solidFill>
                <a:srgbClr val="FFFFFF"/>
              </a:solidFill>
            </a:endParaRPr>
          </a:p>
        </p:txBody>
      </p:sp>
    </p:spTree>
    <p:extLst>
      <p:ext uri="{BB962C8B-B14F-4D97-AF65-F5344CB8AC3E}">
        <p14:creationId xmlns:p14="http://schemas.microsoft.com/office/powerpoint/2010/main" val="2147094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Альтман Октябрь 1918 Петроград.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364"/>
            <a:ext cx="4058851" cy="4058851"/>
          </a:xfrm>
          <a:prstGeom prst="rect">
            <a:avLst/>
          </a:prstGeom>
        </p:spPr>
      </p:pic>
      <p:pic>
        <p:nvPicPr>
          <p:cNvPr id="5" name="Picture 4" descr="Альтман Ген Штаб 191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734" y="4026029"/>
            <a:ext cx="4058851" cy="2831971"/>
          </a:xfrm>
          <a:prstGeom prst="rect">
            <a:avLst/>
          </a:prstGeom>
        </p:spPr>
      </p:pic>
      <p:pic>
        <p:nvPicPr>
          <p:cNvPr id="6" name="Picture 5" descr="Альтман Петроград 191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8691" y="-1"/>
            <a:ext cx="3163309" cy="4026029"/>
          </a:xfrm>
          <a:prstGeom prst="rect">
            <a:avLst/>
          </a:prstGeom>
        </p:spPr>
      </p:pic>
      <p:sp>
        <p:nvSpPr>
          <p:cNvPr id="7" name="TextBox 6"/>
          <p:cNvSpPr txBox="1"/>
          <p:nvPr/>
        </p:nvSpPr>
        <p:spPr>
          <a:xfrm>
            <a:off x="1747256" y="4242854"/>
            <a:ext cx="2931508" cy="1569660"/>
          </a:xfrm>
          <a:prstGeom prst="rect">
            <a:avLst/>
          </a:prstGeom>
          <a:noFill/>
        </p:spPr>
        <p:txBody>
          <a:bodyPr wrap="none" rtlCol="0">
            <a:spAutoFit/>
          </a:bodyPr>
          <a:lstStyle/>
          <a:p>
            <a:pPr algn="ctr"/>
            <a:r>
              <a:rPr lang="en-US" sz="1600" dirty="0" err="1">
                <a:solidFill>
                  <a:schemeClr val="bg1"/>
                </a:solidFill>
              </a:rPr>
              <a:t>Natan</a:t>
            </a:r>
            <a:r>
              <a:rPr lang="en-US" sz="1600" dirty="0">
                <a:solidFill>
                  <a:schemeClr val="bg1"/>
                </a:solidFill>
              </a:rPr>
              <a:t> </a:t>
            </a:r>
            <a:r>
              <a:rPr lang="en-US" sz="1600" dirty="0" err="1">
                <a:solidFill>
                  <a:schemeClr val="bg1"/>
                </a:solidFill>
              </a:rPr>
              <a:t>Al’tman</a:t>
            </a:r>
            <a:endParaRPr lang="en-US" sz="1600" dirty="0">
              <a:solidFill>
                <a:schemeClr val="bg1"/>
              </a:solidFill>
            </a:endParaRPr>
          </a:p>
          <a:p>
            <a:pPr algn="ctr"/>
            <a:r>
              <a:rPr lang="en-US" sz="1600" dirty="0">
                <a:solidFill>
                  <a:schemeClr val="bg1"/>
                </a:solidFill>
              </a:rPr>
              <a:t>Decorations for the Celebrations </a:t>
            </a:r>
          </a:p>
          <a:p>
            <a:pPr algn="ctr"/>
            <a:r>
              <a:rPr lang="en-US" sz="1600" dirty="0">
                <a:solidFill>
                  <a:schemeClr val="bg1"/>
                </a:solidFill>
              </a:rPr>
              <a:t>of the First Anniversary of the </a:t>
            </a:r>
          </a:p>
          <a:p>
            <a:pPr algn="ctr"/>
            <a:r>
              <a:rPr lang="en-US" sz="1600" dirty="0">
                <a:solidFill>
                  <a:schemeClr val="bg1"/>
                </a:solidFill>
              </a:rPr>
              <a:t>October Revolution</a:t>
            </a:r>
          </a:p>
          <a:p>
            <a:pPr algn="ctr"/>
            <a:r>
              <a:rPr lang="en-US" sz="1600" dirty="0">
                <a:solidFill>
                  <a:schemeClr val="bg1"/>
                </a:solidFill>
              </a:rPr>
              <a:t>Petrograd</a:t>
            </a:r>
          </a:p>
          <a:p>
            <a:pPr algn="ctr"/>
            <a:r>
              <a:rPr lang="en-US" sz="1600" dirty="0">
                <a:solidFill>
                  <a:schemeClr val="bg1"/>
                </a:solidFill>
              </a:rPr>
              <a:t>1918</a:t>
            </a:r>
          </a:p>
        </p:txBody>
      </p:sp>
    </p:spTree>
    <p:extLst>
      <p:ext uri="{BB962C8B-B14F-4D97-AF65-F5344CB8AC3E}">
        <p14:creationId xmlns:p14="http://schemas.microsoft.com/office/powerpoint/2010/main" val="1691083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Альтман плакат 191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112818" cy="6857999"/>
          </a:xfrm>
          <a:prstGeom prst="rect">
            <a:avLst/>
          </a:prstGeom>
        </p:spPr>
      </p:pic>
      <p:sp>
        <p:nvSpPr>
          <p:cNvPr id="6" name="TextBox 5"/>
          <p:cNvSpPr txBox="1"/>
          <p:nvPr/>
        </p:nvSpPr>
        <p:spPr>
          <a:xfrm>
            <a:off x="6287162" y="5819911"/>
            <a:ext cx="4678008" cy="646331"/>
          </a:xfrm>
          <a:prstGeom prst="rect">
            <a:avLst/>
          </a:prstGeom>
          <a:noFill/>
        </p:spPr>
        <p:txBody>
          <a:bodyPr wrap="none" rtlCol="0">
            <a:spAutoFit/>
          </a:bodyPr>
          <a:lstStyle/>
          <a:p>
            <a:pPr algn="ctr"/>
            <a:r>
              <a:rPr lang="en-US" dirty="0" err="1">
                <a:solidFill>
                  <a:srgbClr val="FFFFFF"/>
                </a:solidFill>
              </a:rPr>
              <a:t>Natan</a:t>
            </a:r>
            <a:r>
              <a:rPr lang="en-US" dirty="0">
                <a:solidFill>
                  <a:srgbClr val="FFFFFF"/>
                </a:solidFill>
              </a:rPr>
              <a:t> </a:t>
            </a:r>
            <a:r>
              <a:rPr lang="en-US" dirty="0" err="1">
                <a:solidFill>
                  <a:srgbClr val="FFFFFF"/>
                </a:solidFill>
              </a:rPr>
              <a:t>Al’tman</a:t>
            </a:r>
            <a:r>
              <a:rPr lang="en-US" dirty="0">
                <a:solidFill>
                  <a:srgbClr val="FFFFFF"/>
                </a:solidFill>
              </a:rPr>
              <a:t>, Design for a Poster, 1918</a:t>
            </a:r>
          </a:p>
          <a:p>
            <a:pPr algn="ctr"/>
            <a:r>
              <a:rPr lang="en-US" dirty="0">
                <a:solidFill>
                  <a:srgbClr val="FFFFFF"/>
                </a:solidFill>
              </a:rPr>
              <a:t>“He Who Was Nothing Will Become Everything”</a:t>
            </a:r>
          </a:p>
        </p:txBody>
      </p:sp>
    </p:spTree>
    <p:extLst>
      <p:ext uri="{BB962C8B-B14F-4D97-AF65-F5344CB8AC3E}">
        <p14:creationId xmlns:p14="http://schemas.microsoft.com/office/powerpoint/2010/main" val="3592565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133600" y="-1143000"/>
            <a:ext cx="7772400" cy="1143000"/>
          </a:xfrm>
        </p:spPr>
        <p:txBody>
          <a:bodyPr/>
          <a:lstStyle/>
          <a:p>
            <a:pPr eaLnBrk="1" hangingPunct="1"/>
            <a:r>
              <a:rPr lang="en-US" sz="1200" b="1">
                <a:solidFill>
                  <a:srgbClr val="000000"/>
                </a:solidFill>
                <a:latin typeface="Times" charset="0"/>
                <a:ea typeface="ＭＳ Ｐゴシック" charset="0"/>
                <a:cs typeface="ＭＳ Ｐゴシック" charset="0"/>
              </a:rPr>
              <a:t>Kazimir Malevich, White on White, 1918, MoMA; Malevich and Unovis Students on train, 1920</a:t>
            </a:r>
          </a:p>
        </p:txBody>
      </p:sp>
      <p:pic>
        <p:nvPicPr>
          <p:cNvPr id="77827" name="Picture 6" descr="0405_360_08"/>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0" y="0"/>
            <a:ext cx="6870555" cy="6858000"/>
          </a:xfrm>
        </p:spPr>
      </p:pic>
      <p:sp>
        <p:nvSpPr>
          <p:cNvPr id="77828" name="Rectangle 4"/>
          <p:cNvSpPr>
            <a:spLocks noChangeArrowheads="1"/>
          </p:cNvSpPr>
          <p:nvPr/>
        </p:nvSpPr>
        <p:spPr bwMode="auto">
          <a:xfrm>
            <a:off x="6690692" y="4919008"/>
            <a:ext cx="550130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000" dirty="0">
                <a:solidFill>
                  <a:srgbClr val="FFFFFF"/>
                </a:solidFill>
              </a:rPr>
              <a:t>Kazimir Malevich</a:t>
            </a:r>
          </a:p>
          <a:p>
            <a:pPr algn="ctr"/>
            <a:r>
              <a:rPr lang="en-US" sz="2000" i="1" dirty="0">
                <a:solidFill>
                  <a:srgbClr val="FFFFFF"/>
                </a:solidFill>
              </a:rPr>
              <a:t>White on White</a:t>
            </a:r>
          </a:p>
          <a:p>
            <a:pPr algn="ctr"/>
            <a:r>
              <a:rPr lang="en-US" sz="2000" dirty="0">
                <a:solidFill>
                  <a:srgbClr val="FFFFFF"/>
                </a:solidFill>
              </a:rPr>
              <a:t>1918</a:t>
            </a:r>
          </a:p>
          <a:p>
            <a:pPr algn="ctr"/>
            <a:r>
              <a:rPr lang="en-US" sz="2000" dirty="0">
                <a:solidFill>
                  <a:srgbClr val="FFFFFF"/>
                </a:solidFill>
              </a:rPr>
              <a:t>Oil on canvas</a:t>
            </a:r>
          </a:p>
          <a:p>
            <a:pPr algn="ctr"/>
            <a:r>
              <a:rPr lang="en-US" sz="2000" dirty="0">
                <a:solidFill>
                  <a:srgbClr val="FFFFFF"/>
                </a:solidFill>
              </a:rPr>
              <a:t>Museum of Modern Art</a:t>
            </a:r>
          </a:p>
          <a:p>
            <a:pPr algn="ctr"/>
            <a:r>
              <a:rPr lang="en-US" sz="2000" dirty="0">
                <a:solidFill>
                  <a:srgbClr val="FFFFFF"/>
                </a:solidFill>
              </a:rPr>
              <a:t>New York</a:t>
            </a:r>
          </a:p>
        </p:txBody>
      </p:sp>
    </p:spTree>
    <p:extLst>
      <p:ext uri="{BB962C8B-B14F-4D97-AF65-F5344CB8AC3E}">
        <p14:creationId xmlns:p14="http://schemas.microsoft.com/office/powerpoint/2010/main" val="3373820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Лисс Витебск.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1" y="257759"/>
            <a:ext cx="6703373" cy="6240162"/>
          </a:xfrm>
          <a:prstGeom prst="rect">
            <a:avLst/>
          </a:prstGeom>
        </p:spPr>
      </p:pic>
      <p:sp>
        <p:nvSpPr>
          <p:cNvPr id="3" name="Rectangle 4">
            <a:extLst>
              <a:ext uri="{FF2B5EF4-FFF2-40B4-BE49-F238E27FC236}">
                <a16:creationId xmlns:a16="http://schemas.microsoft.com/office/drawing/2014/main" id="{22F784AC-D3BB-C440-A30B-03DB2DFFCCE6}"/>
              </a:ext>
            </a:extLst>
          </p:cNvPr>
          <p:cNvSpPr>
            <a:spLocks noChangeArrowheads="1"/>
          </p:cNvSpPr>
          <p:nvPr/>
        </p:nvSpPr>
        <p:spPr bwMode="auto">
          <a:xfrm>
            <a:off x="6690692" y="4448860"/>
            <a:ext cx="5501308"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000" dirty="0">
                <a:solidFill>
                  <a:srgbClr val="FFFFFF"/>
                </a:solidFill>
              </a:rPr>
              <a:t>El </a:t>
            </a:r>
            <a:r>
              <a:rPr lang="en-US" sz="2000" dirty="0" err="1">
                <a:solidFill>
                  <a:srgbClr val="FFFFFF"/>
                </a:solidFill>
              </a:rPr>
              <a:t>Lissitzky</a:t>
            </a:r>
            <a:endParaRPr lang="en-US" sz="2000" dirty="0">
              <a:solidFill>
                <a:srgbClr val="FFFFFF"/>
              </a:solidFill>
            </a:endParaRPr>
          </a:p>
          <a:p>
            <a:pPr algn="ctr"/>
            <a:r>
              <a:rPr lang="en-US" sz="2000" i="1" dirty="0">
                <a:solidFill>
                  <a:srgbClr val="FFFFFF"/>
                </a:solidFill>
              </a:rPr>
              <a:t>Propaganda Billboard</a:t>
            </a:r>
          </a:p>
          <a:p>
            <a:pPr algn="ctr"/>
            <a:r>
              <a:rPr lang="en-US" sz="2000" dirty="0">
                <a:solidFill>
                  <a:srgbClr val="FFFFFF"/>
                </a:solidFill>
              </a:rPr>
              <a:t>”The Workbenches of the Depo and the Light and Heavy Industry Are Waiting for you! Let’s Move Production Forward!”</a:t>
            </a:r>
          </a:p>
          <a:p>
            <a:pPr algn="ctr"/>
            <a:r>
              <a:rPr lang="en-US" sz="2000" dirty="0">
                <a:solidFill>
                  <a:srgbClr val="FFFFFF"/>
                </a:solidFill>
              </a:rPr>
              <a:t>1919-20</a:t>
            </a:r>
          </a:p>
          <a:p>
            <a:pPr algn="ctr"/>
            <a:r>
              <a:rPr lang="en-US" sz="2000" dirty="0">
                <a:solidFill>
                  <a:srgbClr val="FFFFFF"/>
                </a:solidFill>
              </a:rPr>
              <a:t>Vitebsk, Belarus</a:t>
            </a:r>
          </a:p>
        </p:txBody>
      </p:sp>
    </p:spTree>
    <p:extLst>
      <p:ext uri="{BB962C8B-B14F-4D97-AF65-F5344CB8AC3E}">
        <p14:creationId xmlns:p14="http://schemas.microsoft.com/office/powerpoint/2010/main" val="1438810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mittee for the Struggle Against Unemployment Vitebsk 19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0" y="476581"/>
            <a:ext cx="6350000" cy="5207000"/>
          </a:xfrm>
          <a:prstGeom prst="rect">
            <a:avLst/>
          </a:prstGeom>
        </p:spPr>
      </p:pic>
      <p:sp>
        <p:nvSpPr>
          <p:cNvPr id="5" name="TextBox 4"/>
          <p:cNvSpPr txBox="1"/>
          <p:nvPr/>
        </p:nvSpPr>
        <p:spPr>
          <a:xfrm>
            <a:off x="2138020" y="5692879"/>
            <a:ext cx="8086970" cy="1015663"/>
          </a:xfrm>
          <a:prstGeom prst="rect">
            <a:avLst/>
          </a:prstGeom>
          <a:noFill/>
        </p:spPr>
        <p:txBody>
          <a:bodyPr wrap="none" rtlCol="0">
            <a:spAutoFit/>
          </a:bodyPr>
          <a:lstStyle/>
          <a:p>
            <a:pPr algn="ctr"/>
            <a:r>
              <a:rPr lang="en-US" sz="2000" dirty="0" err="1">
                <a:solidFill>
                  <a:srgbClr val="FFFFFF"/>
                </a:solidFill>
              </a:rPr>
              <a:t>Suprematist</a:t>
            </a:r>
            <a:r>
              <a:rPr lang="en-US" sz="2000" dirty="0">
                <a:solidFill>
                  <a:srgbClr val="FFFFFF"/>
                </a:solidFill>
              </a:rPr>
              <a:t> Panels on the Façade of the Committee for the Struggle against </a:t>
            </a:r>
          </a:p>
          <a:p>
            <a:pPr algn="ctr"/>
            <a:r>
              <a:rPr lang="en-US" sz="2000" dirty="0">
                <a:solidFill>
                  <a:srgbClr val="FFFFFF"/>
                </a:solidFill>
              </a:rPr>
              <a:t>Unemployment</a:t>
            </a:r>
          </a:p>
          <a:p>
            <a:pPr algn="ctr"/>
            <a:r>
              <a:rPr lang="en-US" sz="2000" dirty="0">
                <a:solidFill>
                  <a:srgbClr val="FFFFFF"/>
                </a:solidFill>
              </a:rPr>
              <a:t>Vitebsk, Belarus, c. 1920</a:t>
            </a:r>
          </a:p>
        </p:txBody>
      </p:sp>
    </p:spTree>
    <p:extLst>
      <p:ext uri="{BB962C8B-B14F-4D97-AF65-F5344CB8AC3E}">
        <p14:creationId xmlns:p14="http://schemas.microsoft.com/office/powerpoint/2010/main" val="3177846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doorway&#10;&#10;Description automatically generated">
            <a:extLst>
              <a:ext uri="{FF2B5EF4-FFF2-40B4-BE49-F238E27FC236}">
                <a16:creationId xmlns:a16="http://schemas.microsoft.com/office/drawing/2014/main" id="{C24980C6-6875-A34E-ABC9-A55C10B028F2}"/>
              </a:ext>
            </a:extLst>
          </p:cNvPr>
          <p:cNvPicPr>
            <a:picLocks noChangeAspect="1"/>
          </p:cNvPicPr>
          <p:nvPr/>
        </p:nvPicPr>
        <p:blipFill>
          <a:blip r:embed="rId2"/>
          <a:stretch>
            <a:fillRect/>
          </a:stretch>
        </p:blipFill>
        <p:spPr>
          <a:xfrm>
            <a:off x="0" y="0"/>
            <a:ext cx="5023313" cy="6858000"/>
          </a:xfrm>
          <a:prstGeom prst="rect">
            <a:avLst/>
          </a:prstGeom>
        </p:spPr>
      </p:pic>
      <p:sp>
        <p:nvSpPr>
          <p:cNvPr id="6" name="Rectangle 4">
            <a:extLst>
              <a:ext uri="{FF2B5EF4-FFF2-40B4-BE49-F238E27FC236}">
                <a16:creationId xmlns:a16="http://schemas.microsoft.com/office/drawing/2014/main" id="{DE321C18-1725-B048-B11C-2CDDFC28A59E}"/>
              </a:ext>
            </a:extLst>
          </p:cNvPr>
          <p:cNvSpPr>
            <a:spLocks noChangeArrowheads="1"/>
          </p:cNvSpPr>
          <p:nvPr/>
        </p:nvSpPr>
        <p:spPr bwMode="auto">
          <a:xfrm>
            <a:off x="5972433" y="5560967"/>
            <a:ext cx="5501308"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000" dirty="0">
                <a:solidFill>
                  <a:srgbClr val="FFFFFF"/>
                </a:solidFill>
              </a:rPr>
              <a:t>Kazimir Malevich and His Students and Colleagues from the Art School Vitebsk </a:t>
            </a:r>
          </a:p>
          <a:p>
            <a:pPr algn="ctr"/>
            <a:r>
              <a:rPr lang="en-US" sz="2000" dirty="0">
                <a:solidFill>
                  <a:srgbClr val="FFFFFF"/>
                </a:solidFill>
              </a:rPr>
              <a:t>Vitebsk, Belarus</a:t>
            </a:r>
          </a:p>
        </p:txBody>
      </p:sp>
    </p:spTree>
    <p:extLst>
      <p:ext uri="{BB962C8B-B14F-4D97-AF65-F5344CB8AC3E}">
        <p14:creationId xmlns:p14="http://schemas.microsoft.com/office/powerpoint/2010/main" val="2222747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Fountain-1917"/>
          <p:cNvPicPr>
            <a:picLocks noGrp="1" noChangeAspect="1" noChangeArrowheads="1"/>
          </p:cNvPicPr>
          <p:nvPr>
            <p:ph/>
          </p:nvPr>
        </p:nvPicPr>
        <p:blipFill>
          <a:blip r:embed="rId3"/>
          <a:srcRect/>
          <a:stretch>
            <a:fillRect/>
          </a:stretch>
        </p:blipFill>
        <p:spPr>
          <a:xfrm>
            <a:off x="0" y="0"/>
            <a:ext cx="6567754" cy="6858000"/>
          </a:xfrm>
          <a:noFill/>
          <a:ln/>
        </p:spPr>
      </p:pic>
      <p:sp>
        <p:nvSpPr>
          <p:cNvPr id="4100" name="Text Box 4"/>
          <p:cNvSpPr txBox="1">
            <a:spLocks noChangeArrowheads="1"/>
          </p:cNvSpPr>
          <p:nvPr/>
        </p:nvSpPr>
        <p:spPr bwMode="auto">
          <a:xfrm>
            <a:off x="7732425" y="5239604"/>
            <a:ext cx="3280450" cy="1323439"/>
          </a:xfrm>
          <a:prstGeom prst="rect">
            <a:avLst/>
          </a:prstGeom>
          <a:noFill/>
          <a:ln w="9525">
            <a:noFill/>
            <a:miter lim="800000"/>
            <a:headEnd/>
            <a:tailEnd/>
          </a:ln>
          <a:effectLst/>
        </p:spPr>
        <p:txBody>
          <a:bodyPr wrap="none">
            <a:prstTxWarp prst="textNoShape">
              <a:avLst/>
            </a:prstTxWarp>
            <a:spAutoFit/>
          </a:bodyPr>
          <a:lstStyle/>
          <a:p>
            <a:pPr algn="ctr"/>
            <a:r>
              <a:rPr lang="en-US" sz="2000" dirty="0">
                <a:solidFill>
                  <a:srgbClr val="FFFFFF"/>
                </a:solidFill>
              </a:rPr>
              <a:t>Marcel Duchamp</a:t>
            </a:r>
          </a:p>
          <a:p>
            <a:pPr algn="ctr"/>
            <a:r>
              <a:rPr lang="en-US" sz="2000" i="1" dirty="0">
                <a:solidFill>
                  <a:srgbClr val="FFFFFF"/>
                </a:solidFill>
              </a:rPr>
              <a:t>Fountain</a:t>
            </a:r>
          </a:p>
          <a:p>
            <a:pPr algn="ctr"/>
            <a:r>
              <a:rPr lang="en-US" sz="2000" dirty="0">
                <a:solidFill>
                  <a:srgbClr val="FFFFFF"/>
                </a:solidFill>
              </a:rPr>
              <a:t>1917</a:t>
            </a:r>
          </a:p>
          <a:p>
            <a:pPr algn="ctr"/>
            <a:r>
              <a:rPr lang="en-US" sz="2000" dirty="0">
                <a:solidFill>
                  <a:srgbClr val="FFFFFF"/>
                </a:solidFill>
              </a:rPr>
              <a:t>Photograph by Alfred Stieglitz</a:t>
            </a:r>
          </a:p>
        </p:txBody>
      </p:sp>
    </p:spTree>
    <p:extLst>
      <p:ext uri="{BB962C8B-B14F-4D97-AF65-F5344CB8AC3E}">
        <p14:creationId xmlns:p14="http://schemas.microsoft.com/office/powerpoint/2010/main" val="179061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CC5898-AE8D-4C42-8947-76FF4A385FBA}"/>
              </a:ext>
            </a:extLst>
          </p:cNvPr>
          <p:cNvSpPr txBox="1"/>
          <p:nvPr/>
        </p:nvSpPr>
        <p:spPr>
          <a:xfrm>
            <a:off x="1682495" y="5391757"/>
            <a:ext cx="8590547" cy="1200329"/>
          </a:xfrm>
          <a:prstGeom prst="rect">
            <a:avLst/>
          </a:prstGeom>
          <a:noFill/>
        </p:spPr>
        <p:txBody>
          <a:bodyPr wrap="square" rtlCol="0">
            <a:spAutoFit/>
          </a:bodyPr>
          <a:lstStyle/>
          <a:p>
            <a:pPr algn="ctr"/>
            <a:r>
              <a:rPr lang="en-US" sz="3600">
                <a:solidFill>
                  <a:srgbClr val="FF0000"/>
                </a:solidFill>
              </a:rPr>
              <a:t>1917:</a:t>
            </a:r>
          </a:p>
          <a:p>
            <a:pPr algn="ctr"/>
            <a:r>
              <a:rPr lang="en-US" sz="3600" b="0" i="0">
                <a:solidFill>
                  <a:srgbClr val="FF0000"/>
                </a:solidFill>
                <a:effectLst/>
                <a:latin typeface="Calibri" panose="020F0502020204030204" pitchFamily="34" charset="0"/>
                <a:cs typeface="Calibri" panose="020F0502020204030204" pitchFamily="34" charset="0"/>
              </a:rPr>
              <a:t>The Russian Revolution!</a:t>
            </a:r>
            <a:endParaRPr lang="en-US" sz="3600" b="0" i="0" dirty="0">
              <a:solidFill>
                <a:srgbClr val="FF0000"/>
              </a:solidFill>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35F6319-B895-9948-97F1-D99E3BFD0720}"/>
              </a:ext>
            </a:extLst>
          </p:cNvPr>
          <p:cNvPicPr>
            <a:picLocks noChangeAspect="1"/>
          </p:cNvPicPr>
          <p:nvPr/>
        </p:nvPicPr>
        <p:blipFill>
          <a:blip r:embed="rId2"/>
          <a:stretch>
            <a:fillRect/>
          </a:stretch>
        </p:blipFill>
        <p:spPr>
          <a:xfrm>
            <a:off x="2416899" y="0"/>
            <a:ext cx="7121737" cy="5260590"/>
          </a:xfrm>
          <a:prstGeom prst="rect">
            <a:avLst/>
          </a:prstGeom>
        </p:spPr>
      </p:pic>
    </p:spTree>
    <p:extLst>
      <p:ext uri="{BB962C8B-B14F-4D97-AF65-F5344CB8AC3E}">
        <p14:creationId xmlns:p14="http://schemas.microsoft.com/office/powerpoint/2010/main" val="292734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CB8CC-42B3-BA35-FEC7-8A2002FC7D0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15FBDF6-8625-F3AA-EC8E-00E434CAC9F9}"/>
              </a:ext>
            </a:extLst>
          </p:cNvPr>
          <p:cNvSpPr txBox="1"/>
          <p:nvPr/>
        </p:nvSpPr>
        <p:spPr>
          <a:xfrm>
            <a:off x="1612156" y="2742342"/>
            <a:ext cx="8590547" cy="646331"/>
          </a:xfrm>
          <a:prstGeom prst="rect">
            <a:avLst/>
          </a:prstGeom>
          <a:noFill/>
        </p:spPr>
        <p:txBody>
          <a:bodyPr wrap="square" rtlCol="0">
            <a:spAutoFit/>
          </a:bodyPr>
          <a:lstStyle/>
          <a:p>
            <a:pPr algn="ctr"/>
            <a:r>
              <a:rPr lang="en-US" sz="3600" b="0" i="0" dirty="0">
                <a:solidFill>
                  <a:srgbClr val="FF0000"/>
                </a:solidFill>
                <a:effectLst/>
                <a:latin typeface="Calibri" panose="020F0502020204030204" pitchFamily="34" charset="0"/>
                <a:cs typeface="Calibri" panose="020F0502020204030204" pitchFamily="34" charset="0"/>
              </a:rPr>
              <a:t>Contemporary Art c. 1915</a:t>
            </a:r>
          </a:p>
        </p:txBody>
      </p:sp>
    </p:spTree>
    <p:extLst>
      <p:ext uri="{BB962C8B-B14F-4D97-AF65-F5344CB8AC3E}">
        <p14:creationId xmlns:p14="http://schemas.microsoft.com/office/powerpoint/2010/main" val="263254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0" y="-1295400"/>
            <a:ext cx="7772400" cy="1143000"/>
          </a:xfrm>
        </p:spPr>
        <p:txBody>
          <a:bodyPr/>
          <a:lstStyle/>
          <a:p>
            <a:pPr eaLnBrk="1" hangingPunct="1"/>
            <a:r>
              <a:rPr lang="en-US" sz="1200" b="1">
                <a:solidFill>
                  <a:srgbClr val="000000"/>
                </a:solidFill>
                <a:latin typeface="Times" charset="0"/>
                <a:ea typeface="ＭＳ Ｐゴシック" charset="0"/>
                <a:cs typeface="ＭＳ Ｐゴシック" charset="0"/>
              </a:rPr>
              <a:t>Add on R: Black Square, c. 1915</a:t>
            </a:r>
          </a:p>
        </p:txBody>
      </p:sp>
      <p:pic>
        <p:nvPicPr>
          <p:cNvPr id="67587" name="Picture 3" descr="Malevich_Black_Square"/>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099405" y="385303"/>
            <a:ext cx="6145589" cy="6087393"/>
          </a:xfrm>
          <a:noFill/>
        </p:spPr>
      </p:pic>
    </p:spTree>
    <p:extLst>
      <p:ext uri="{BB962C8B-B14F-4D97-AF65-F5344CB8AC3E}">
        <p14:creationId xmlns:p14="http://schemas.microsoft.com/office/powerpoint/2010/main" val="2580450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94195" y="4781057"/>
            <a:ext cx="5955221" cy="1938992"/>
          </a:xfrm>
          <a:prstGeom prst="rect">
            <a:avLst/>
          </a:prstGeom>
          <a:noFill/>
        </p:spPr>
        <p:txBody>
          <a:bodyPr wrap="none" rtlCol="0">
            <a:spAutoFit/>
          </a:bodyPr>
          <a:lstStyle/>
          <a:p>
            <a:pPr algn="ctr"/>
            <a:r>
              <a:rPr lang="en-US" sz="2000" dirty="0" err="1">
                <a:solidFill>
                  <a:srgbClr val="FFFFFF"/>
                </a:solidFill>
              </a:rPr>
              <a:t>Ol’ga</a:t>
            </a:r>
            <a:r>
              <a:rPr lang="en-US" sz="2000" dirty="0">
                <a:solidFill>
                  <a:srgbClr val="FFFFFF"/>
                </a:solidFill>
              </a:rPr>
              <a:t> </a:t>
            </a:r>
            <a:r>
              <a:rPr lang="en-US" sz="2000" dirty="0" err="1">
                <a:solidFill>
                  <a:srgbClr val="FFFFFF"/>
                </a:solidFill>
              </a:rPr>
              <a:t>Rozanova</a:t>
            </a:r>
            <a:r>
              <a:rPr lang="en-US" sz="2000" dirty="0">
                <a:solidFill>
                  <a:srgbClr val="FFFFFF"/>
                </a:solidFill>
              </a:rPr>
              <a:t> </a:t>
            </a:r>
          </a:p>
          <a:p>
            <a:pPr algn="ctr"/>
            <a:r>
              <a:rPr lang="en-US" sz="2000" i="1" dirty="0">
                <a:solidFill>
                  <a:srgbClr val="FFFFFF"/>
                </a:solidFill>
              </a:rPr>
              <a:t>Suprematism </a:t>
            </a:r>
          </a:p>
          <a:p>
            <a:pPr algn="ctr"/>
            <a:r>
              <a:rPr lang="en-US" sz="2000" dirty="0">
                <a:solidFill>
                  <a:srgbClr val="FFFFFF"/>
                </a:solidFill>
              </a:rPr>
              <a:t>1916</a:t>
            </a:r>
          </a:p>
          <a:p>
            <a:pPr algn="ctr"/>
            <a:r>
              <a:rPr lang="en-US" sz="2000" dirty="0">
                <a:solidFill>
                  <a:srgbClr val="FFFFFF"/>
                </a:solidFill>
              </a:rPr>
              <a:t>Oil on canvas</a:t>
            </a:r>
          </a:p>
          <a:p>
            <a:pPr algn="ctr"/>
            <a:r>
              <a:rPr lang="en-US" sz="2000" dirty="0">
                <a:solidFill>
                  <a:srgbClr val="FFFFFF"/>
                </a:solidFill>
              </a:rPr>
              <a:t>Kostroma Historical and Architectural Museum-Reserve</a:t>
            </a:r>
          </a:p>
          <a:p>
            <a:pPr algn="ctr"/>
            <a:r>
              <a:rPr lang="en-US" sz="2000" dirty="0">
                <a:solidFill>
                  <a:srgbClr val="FFFFFF"/>
                </a:solidFill>
              </a:rPr>
              <a:t>Kostroma, Russia</a:t>
            </a:r>
          </a:p>
        </p:txBody>
      </p:sp>
      <p:pic>
        <p:nvPicPr>
          <p:cNvPr id="3" name="Picture 2" descr="A colorful art piece with black and red rectangles&#10;&#10;Description automatically generated">
            <a:extLst>
              <a:ext uri="{FF2B5EF4-FFF2-40B4-BE49-F238E27FC236}">
                <a16:creationId xmlns:a16="http://schemas.microsoft.com/office/drawing/2014/main" id="{E3167D03-15DB-D843-9A3E-6017EC82C3D2}"/>
              </a:ext>
            </a:extLst>
          </p:cNvPr>
          <p:cNvPicPr>
            <a:picLocks noChangeAspect="1"/>
          </p:cNvPicPr>
          <p:nvPr/>
        </p:nvPicPr>
        <p:blipFill>
          <a:blip r:embed="rId2"/>
          <a:stretch>
            <a:fillRect/>
          </a:stretch>
        </p:blipFill>
        <p:spPr>
          <a:xfrm>
            <a:off x="0" y="0"/>
            <a:ext cx="5233687" cy="6815965"/>
          </a:xfrm>
          <a:prstGeom prst="rect">
            <a:avLst/>
          </a:prstGeom>
        </p:spPr>
      </p:pic>
    </p:spTree>
    <p:extLst>
      <p:ext uri="{BB962C8B-B14F-4D97-AF65-F5344CB8AC3E}">
        <p14:creationId xmlns:p14="http://schemas.microsoft.com/office/powerpoint/2010/main" val="30863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4608</TotalTime>
  <Words>900</Words>
  <Application>Microsoft Macintosh PowerPoint</Application>
  <PresentationFormat>Widescreen</PresentationFormat>
  <Paragraphs>139</Paragraphs>
  <Slides>47</Slides>
  <Notes>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Times</vt:lpstr>
      <vt:lpstr>Office Theme</vt:lpstr>
      <vt:lpstr>The Russian Revolution</vt:lpstr>
      <vt:lpstr>Quick Recap</vt:lpstr>
      <vt:lpstr>PowerPoint Presentation</vt:lpstr>
      <vt:lpstr>PowerPoint Presentation</vt:lpstr>
      <vt:lpstr>PowerPoint Presentation</vt:lpstr>
      <vt:lpstr>PowerPoint Presentation</vt:lpstr>
      <vt:lpstr>PowerPoint Presentation</vt:lpstr>
      <vt:lpstr>Add on R: Black Square, c. 1915</vt:lpstr>
      <vt:lpstr>PowerPoint Presentation</vt:lpstr>
      <vt:lpstr>Installation view of Malevich, “0.10. The Last Futurist Exhibition,” Petrograd, December 1915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on L:  Pier and Ocean , charcoal, india ink and opaque white, 1914, Sidney Janis Collection</vt:lpstr>
      <vt:lpstr>PowerPoint Presentation</vt:lpstr>
      <vt:lpstr>Malevich, An Englishman in Moscow, 1913-14; the poet Aleksei Kruchenykh, book Slovo kak takovoe (The Word  as  Such), 1913, cover by Malevich; photo of Kruchenykh</vt:lpstr>
      <vt:lpstr>PowerPoint Presentation</vt:lpstr>
      <vt:lpstr>PowerPoint Presentation</vt:lpstr>
      <vt:lpstr>PowerPoint Presentation</vt:lpstr>
      <vt:lpstr>Aleksei Kruchenykh and Ol’ga Rozanova, The Duck’s Nest, 1913 </vt:lpstr>
      <vt:lpstr>PowerPoint Presentation</vt:lpstr>
      <vt:lpstr>PowerPoint Presentation</vt:lpstr>
      <vt:lpstr>After all that, what happens to art?</vt:lpstr>
      <vt:lpstr>PowerPoint Presentation</vt:lpstr>
      <vt:lpstr>PowerPoint Presentation</vt:lpstr>
      <vt:lpstr>“The methods of proletarian creation are founded on the methods of proletarian labor, i.e. the type of work that is characteristic for the workers in modern heavy industry.   The characteristics of this type are: (1) the unification of elements in “physical” and “spiritual” labor; (2) the transparent, unconcealed, and unmasked collectivism of its actual form. The former depends on the scientific character of modern technology, in particular on the transference of mechanical effort to the machine: the worker is turning increasingly into a “master” of iron slaves, while his own labor is changing more and more into “spiritual” endeavor—concentration, calculation, control, and initiative; accordingly, the role of muscular tension is decreasing.”  ~Aleksandr Bogdanov “Paths of Proletarian Creation,” 1920. </vt:lpstr>
      <vt:lpstr>PowerPoint Presentation</vt:lpstr>
      <vt:lpstr>“4.) Art is divided up into a large number of directions. The proletariat is only just working out its own artistic criteria, and therefore no state authority or any professional union should regard any one of them as belonging to the state; at the same time, however, they should render every assistance to the new searches in art.”  ~Lunacharsky and Slavinsky, “Theses of the Art Section Narkompros and the Central Committee of the Union of Art Workers Concerning Basic Policy in the Field of Art,” 1920 </vt:lpstr>
      <vt:lpstr>PowerPoint Presentation</vt:lpstr>
      <vt:lpstr>PowerPoint Presentation</vt:lpstr>
      <vt:lpstr>“These new forces will give us the chance to carry out those mass art creations the state now needs. Objectives of an agitational and decorative nature (it is essential to transform the whole face of our cities and the furnishings of our buildings) are creating the basis without which no art can exist.”  ~Shterenberg, “Our Task,” 1920 </vt:lpstr>
      <vt:lpstr>PowerPoint Presentation</vt:lpstr>
      <vt:lpstr>PowerPoint Presentation</vt:lpstr>
      <vt:lpstr>PowerPoint Presentation</vt:lpstr>
      <vt:lpstr>Kazimir Malevich, White on White, 1918, MoMA; Malevich and Unovis Students on train, 1920</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Angelina Lucento</dc:creator>
  <cp:lastModifiedBy>Angelina Lucento, Ph.D.</cp:lastModifiedBy>
  <cp:revision>841</cp:revision>
  <dcterms:created xsi:type="dcterms:W3CDTF">2024-01-10T04:19:45Z</dcterms:created>
  <dcterms:modified xsi:type="dcterms:W3CDTF">2025-11-03T18:39:39Z</dcterms:modified>
</cp:coreProperties>
</file>